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sldIdLst>
    <p:sldId id="256" r:id="rId2"/>
    <p:sldId id="293" r:id="rId3"/>
    <p:sldId id="281" r:id="rId4"/>
    <p:sldId id="291" r:id="rId5"/>
    <p:sldId id="258" r:id="rId6"/>
    <p:sldId id="257" r:id="rId7"/>
    <p:sldId id="259" r:id="rId8"/>
    <p:sldId id="285" r:id="rId9"/>
    <p:sldId id="286" r:id="rId10"/>
    <p:sldId id="261" r:id="rId11"/>
    <p:sldId id="262" r:id="rId12"/>
    <p:sldId id="287" r:id="rId13"/>
    <p:sldId id="264" r:id="rId14"/>
    <p:sldId id="292" r:id="rId15"/>
    <p:sldId id="266" r:id="rId16"/>
    <p:sldId id="268"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606" autoAdjust="0"/>
    <p:restoredTop sz="94713" autoAdjust="0"/>
  </p:normalViewPr>
  <p:slideViewPr>
    <p:cSldViewPr>
      <p:cViewPr varScale="1">
        <p:scale>
          <a:sx n="98" d="100"/>
          <a:sy n="98" d="100"/>
        </p:scale>
        <p:origin x="-9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49C151-2CC8-490D-8919-F049FC5B56AB}" type="datetimeFigureOut">
              <a:rPr lang="el-GR" smtClean="0"/>
              <a:pPr/>
              <a:t>13/3/2014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7024F-D17D-4C1D-9E97-86754CF03FDB}" type="slidenum">
              <a:rPr lang="el-GR" smtClean="0"/>
              <a:pPr/>
              <a:t>‹#›</a:t>
            </a:fld>
            <a:endParaRPr lang="el-GR"/>
          </a:p>
        </p:txBody>
      </p:sp>
    </p:spTree>
    <p:extLst>
      <p:ext uri="{BB962C8B-B14F-4D97-AF65-F5344CB8AC3E}">
        <p14:creationId xmlns:p14="http://schemas.microsoft.com/office/powerpoint/2010/main" xmlns="" val="1246788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047024F-D17D-4C1D-9E97-86754CF03FDB}" type="slidenum">
              <a:rPr lang="el-GR" smtClean="0"/>
              <a:pPr/>
              <a:t>13</a:t>
            </a:fld>
            <a:endParaRPr lang="el-GR"/>
          </a:p>
        </p:txBody>
      </p:sp>
    </p:spTree>
    <p:extLst>
      <p:ext uri="{BB962C8B-B14F-4D97-AF65-F5344CB8AC3E}">
        <p14:creationId xmlns:p14="http://schemas.microsoft.com/office/powerpoint/2010/main" xmlns="" val="331260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81BCABA-6CBC-4F2A-AB25-2D9EAA4EC033}" type="datetimeFigureOut">
              <a:rPr lang="el-GR" smtClean="0"/>
              <a:pPr/>
              <a:t>13/3/2014</a:t>
            </a:fld>
            <a:endParaRPr lang="el-GR"/>
          </a:p>
        </p:txBody>
      </p:sp>
      <p:sp>
        <p:nvSpPr>
          <p:cNvPr id="17" name="Footer Placeholder 16"/>
          <p:cNvSpPr>
            <a:spLocks noGrp="1"/>
          </p:cNvSpPr>
          <p:nvPr>
            <p:ph type="ftr" sz="quarter" idx="11"/>
          </p:nvPr>
        </p:nvSpPr>
        <p:spPr>
          <a:xfrm>
            <a:off x="5410200" y="4205288"/>
            <a:ext cx="1295400" cy="457200"/>
          </a:xfrm>
        </p:spPr>
        <p:txBody>
          <a:bodyPr/>
          <a:lstStyle/>
          <a:p>
            <a:endParaRPr lang="el-G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4DD381-B2D3-46F4-A902-6C114889E8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BCABA-6CBC-4F2A-AB25-2D9EAA4EC033}" type="datetimeFigureOut">
              <a:rPr lang="el-GR" smtClean="0"/>
              <a:pPr/>
              <a:t>13/3/2014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1BCABA-6CBC-4F2A-AB25-2D9EAA4EC033}" type="datetimeFigureOut">
              <a:rPr lang="el-GR" smtClean="0"/>
              <a:pPr/>
              <a:t>13/3/2014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BCABA-6CBC-4F2A-AB25-2D9EAA4EC033}" type="datetimeFigureOut">
              <a:rPr lang="el-GR" smtClean="0"/>
              <a:pPr/>
              <a:t>13/3/2014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81BCABA-6CBC-4F2A-AB25-2D9EAA4EC033}" type="datetimeFigureOut">
              <a:rPr lang="el-GR" smtClean="0"/>
              <a:pPr/>
              <a:t>13/3/2014</a:t>
            </a:fld>
            <a:endParaRPr lang="el-GR"/>
          </a:p>
        </p:txBody>
      </p:sp>
      <p:sp>
        <p:nvSpPr>
          <p:cNvPr id="27" name="Slide Number Placeholder 26"/>
          <p:cNvSpPr>
            <a:spLocks noGrp="1"/>
          </p:cNvSpPr>
          <p:nvPr>
            <p:ph type="sldNum" sz="quarter" idx="11"/>
          </p:nvPr>
        </p:nvSpPr>
        <p:spPr/>
        <p:txBody>
          <a:bodyPr rtlCol="0"/>
          <a:lstStyle/>
          <a:p>
            <a:fld id="{B64DD381-B2D3-46F4-A902-6C114889E817}" type="slidenum">
              <a:rPr lang="el-GR" smtClean="0"/>
              <a:pPr/>
              <a:t>‹#›</a:t>
            </a:fld>
            <a:endParaRPr lang="el-GR"/>
          </a:p>
        </p:txBody>
      </p:sp>
      <p:sp>
        <p:nvSpPr>
          <p:cNvPr id="28" name="Footer Placeholder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81BCABA-6CBC-4F2A-AB25-2D9EAA4EC033}" type="datetimeFigureOut">
              <a:rPr lang="el-GR" smtClean="0"/>
              <a:pPr/>
              <a:t>13/3/2014</a:t>
            </a:fld>
            <a:endParaRPr lang="el-GR"/>
          </a:p>
        </p:txBody>
      </p:sp>
      <p:sp>
        <p:nvSpPr>
          <p:cNvPr id="4" name="Footer Placeholder 3"/>
          <p:cNvSpPr>
            <a:spLocks noGrp="1"/>
          </p:cNvSpPr>
          <p:nvPr>
            <p:ph type="ftr" sz="quarter" idx="11"/>
          </p:nvPr>
        </p:nvSpPr>
        <p:spPr>
          <a:xfrm>
            <a:off x="5257800" y="612648"/>
            <a:ext cx="1325880" cy="457200"/>
          </a:xfrm>
        </p:spPr>
        <p:txBody>
          <a:bodyPr/>
          <a:lstStyle/>
          <a:p>
            <a:endParaRPr lang="el-GR"/>
          </a:p>
        </p:txBody>
      </p:sp>
      <p:sp>
        <p:nvSpPr>
          <p:cNvPr id="5" name="Slide Number Placeholder 4"/>
          <p:cNvSpPr>
            <a:spLocks noGrp="1"/>
          </p:cNvSpPr>
          <p:nvPr>
            <p:ph type="sldNum" sz="quarter" idx="12"/>
          </p:nvPr>
        </p:nvSpPr>
        <p:spPr>
          <a:xfrm>
            <a:off x="8174736" y="2272"/>
            <a:ext cx="762000" cy="365760"/>
          </a:xfrm>
        </p:spPr>
        <p:txBody>
          <a:bodyPr/>
          <a:lstStyle/>
          <a:p>
            <a:fld id="{B64DD381-B2D3-46F4-A902-6C114889E8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BCABA-6CBC-4F2A-AB25-2D9EAA4EC033}" type="datetimeFigureOut">
              <a:rPr lang="el-GR" smtClean="0"/>
              <a:pPr/>
              <a:t>13/3/2014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BCABA-6CBC-4F2A-AB25-2D9EAA4EC033}" type="datetimeFigureOut">
              <a:rPr lang="el-GR" smtClean="0"/>
              <a:pPr/>
              <a:t>13/3/2014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BCABA-6CBC-4F2A-AB25-2D9EAA4EC033}" type="datetimeFigureOut">
              <a:rPr lang="el-GR" smtClean="0"/>
              <a:pPr/>
              <a:t>13/3/2014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4DD381-B2D3-46F4-A902-6C114889E8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81BCABA-6CBC-4F2A-AB25-2D9EAA4EC033}" type="datetimeFigureOut">
              <a:rPr lang="el-GR" smtClean="0"/>
              <a:pPr/>
              <a:t>13/3/2014</a:t>
            </a:fld>
            <a:endParaRPr lang="el-G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4DD381-B2D3-46F4-A902-6C114889E8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Σ.Χ.Ο.Ο.Α.Π. Δ.Ε. Μήθυμνας</a:t>
            </a:r>
            <a:br>
              <a:rPr lang="el-GR" dirty="0" smtClean="0"/>
            </a:br>
            <a:r>
              <a:rPr lang="el-GR" dirty="0" smtClean="0"/>
              <a:t>Β1 Στάδιο: Πρόταση</a:t>
            </a:r>
            <a:endParaRPr lang="el-GR" dirty="0"/>
          </a:p>
        </p:txBody>
      </p:sp>
      <p:sp>
        <p:nvSpPr>
          <p:cNvPr id="3" name="Subtitle 2"/>
          <p:cNvSpPr>
            <a:spLocks noGrp="1"/>
          </p:cNvSpPr>
          <p:nvPr>
            <p:ph type="subTitle" idx="1"/>
          </p:nvPr>
        </p:nvSpPr>
        <p:spPr>
          <a:xfrm>
            <a:off x="500034" y="4000504"/>
            <a:ext cx="4257676" cy="2315144"/>
          </a:xfrm>
        </p:spPr>
        <p:txBody>
          <a:bodyPr>
            <a:normAutofit fontScale="62500" lnSpcReduction="20000"/>
          </a:bodyPr>
          <a:lstStyle/>
          <a:p>
            <a:pPr>
              <a:spcBef>
                <a:spcPts val="1200"/>
              </a:spcBef>
            </a:pPr>
            <a:r>
              <a:rPr lang="el-GR" b="1" u="sng" dirty="0" smtClean="0">
                <a:solidFill>
                  <a:schemeClr val="tx1"/>
                </a:solidFill>
                <a:latin typeface="Arial" charset="0"/>
              </a:rPr>
              <a:t>Συμπράττοντες Μελετητές</a:t>
            </a:r>
            <a:endParaRPr lang="el-GR" u="sng" dirty="0" smtClean="0">
              <a:solidFill>
                <a:schemeClr val="tx1"/>
              </a:solidFill>
              <a:latin typeface="Arial" charset="0"/>
            </a:endParaRPr>
          </a:p>
          <a:p>
            <a:pPr>
              <a:spcBef>
                <a:spcPts val="1200"/>
              </a:spcBef>
            </a:pPr>
            <a:r>
              <a:rPr lang="el-GR" b="1" dirty="0" smtClean="0">
                <a:solidFill>
                  <a:schemeClr val="tx1"/>
                </a:solidFill>
                <a:latin typeface="Arial" pitchFamily="34" charset="0"/>
                <a:cs typeface="Arial" pitchFamily="34" charset="0"/>
              </a:rPr>
              <a:t>Ηρακλής Πιτσιλαδής</a:t>
            </a:r>
            <a:r>
              <a:rPr lang="el-GR" dirty="0" smtClean="0">
                <a:solidFill>
                  <a:schemeClr val="tx1"/>
                </a:solidFill>
                <a:latin typeface="Arial" pitchFamily="34" charset="0"/>
                <a:cs typeface="Arial" pitchFamily="34" charset="0"/>
              </a:rPr>
              <a:t>, Αρχιτέκτων, Πολεοδόμος – Χωροτάκτης</a:t>
            </a:r>
          </a:p>
          <a:p>
            <a:pPr>
              <a:spcBef>
                <a:spcPts val="1200"/>
              </a:spcBef>
            </a:pPr>
            <a:r>
              <a:rPr lang="el-GR" b="1" dirty="0" smtClean="0">
                <a:solidFill>
                  <a:schemeClr val="tx1"/>
                </a:solidFill>
                <a:latin typeface="Arial" pitchFamily="34" charset="0"/>
                <a:cs typeface="Arial" pitchFamily="34" charset="0"/>
              </a:rPr>
              <a:t>Χριστόφορος Μανδυλάς</a:t>
            </a:r>
            <a:r>
              <a:rPr lang="el-GR" dirty="0" smtClean="0">
                <a:solidFill>
                  <a:schemeClr val="tx1"/>
                </a:solidFill>
                <a:latin typeface="Arial" pitchFamily="34" charset="0"/>
                <a:cs typeface="Arial" pitchFamily="34" charset="0"/>
              </a:rPr>
              <a:t>, Περιβαλλοντολόγος – Χωροτάκτης</a:t>
            </a:r>
          </a:p>
          <a:p>
            <a:pPr>
              <a:spcBef>
                <a:spcPts val="1200"/>
              </a:spcBef>
            </a:pPr>
            <a:r>
              <a:rPr lang="el-GR" b="1" dirty="0" smtClean="0">
                <a:solidFill>
                  <a:schemeClr val="tx1"/>
                </a:solidFill>
                <a:latin typeface="Arial" pitchFamily="34" charset="0"/>
                <a:cs typeface="Arial" pitchFamily="34" charset="0"/>
              </a:rPr>
              <a:t>Παναγιώτης </a:t>
            </a:r>
            <a:r>
              <a:rPr lang="el-GR" b="1" dirty="0" err="1" smtClean="0">
                <a:solidFill>
                  <a:schemeClr val="tx1"/>
                </a:solidFill>
                <a:latin typeface="Arial" pitchFamily="34" charset="0"/>
                <a:cs typeface="Arial" pitchFamily="34" charset="0"/>
              </a:rPr>
              <a:t>Ανδρίκος</a:t>
            </a:r>
            <a:r>
              <a:rPr lang="el-GR" dirty="0" smtClean="0">
                <a:solidFill>
                  <a:schemeClr val="tx1"/>
                </a:solidFill>
                <a:latin typeface="Arial" pitchFamily="34" charset="0"/>
                <a:cs typeface="Arial" pitchFamily="34" charset="0"/>
              </a:rPr>
              <a:t>, Γεωλόγος </a:t>
            </a:r>
            <a:r>
              <a:rPr lang="en-US" dirty="0" err="1" smtClean="0">
                <a:solidFill>
                  <a:schemeClr val="tx1"/>
                </a:solidFill>
                <a:latin typeface="Arial" pitchFamily="34" charset="0"/>
                <a:cs typeface="Arial" pitchFamily="34" charset="0"/>
              </a:rPr>
              <a:t>MSc</a:t>
            </a:r>
            <a:endParaRPr lang="en-US" dirty="0" smtClean="0">
              <a:solidFill>
                <a:schemeClr val="tx1"/>
              </a:solidFill>
              <a:latin typeface="Arial" pitchFamily="34" charset="0"/>
              <a:cs typeface="Arial" pitchFamily="34" charset="0"/>
            </a:endParaRPr>
          </a:p>
          <a:p>
            <a:pPr>
              <a:spcBef>
                <a:spcPts val="1200"/>
              </a:spcBef>
            </a:pPr>
            <a:r>
              <a:rPr lang="el-GR" b="1" dirty="0" smtClean="0">
                <a:solidFill>
                  <a:schemeClr val="tx1"/>
                </a:solidFill>
                <a:latin typeface="Arial" pitchFamily="34" charset="0"/>
                <a:cs typeface="Arial" pitchFamily="34" charset="0"/>
              </a:rPr>
              <a:t>Ακινδύνα Χατζηαντωνίου</a:t>
            </a:r>
            <a:r>
              <a:rPr lang="el-GR" dirty="0" smtClean="0">
                <a:solidFill>
                  <a:schemeClr val="tx1"/>
                </a:solidFill>
                <a:latin typeface="Arial" pitchFamily="34" charset="0"/>
                <a:cs typeface="Arial" pitchFamily="34" charset="0"/>
              </a:rPr>
              <a:t>, Πολιτικός Μηχ/κος</a:t>
            </a:r>
          </a:p>
        </p:txBody>
      </p:sp>
      <p:sp>
        <p:nvSpPr>
          <p:cNvPr id="4" name="Rectangle 7"/>
          <p:cNvSpPr>
            <a:spLocks noChangeArrowheads="1"/>
          </p:cNvSpPr>
          <p:nvPr/>
        </p:nvSpPr>
        <p:spPr bwMode="auto">
          <a:xfrm>
            <a:off x="5214942" y="4714884"/>
            <a:ext cx="3733800" cy="1285884"/>
          </a:xfrm>
          <a:prstGeom prst="rect">
            <a:avLst/>
          </a:prstGeom>
          <a:noFill/>
          <a:ln w="9525">
            <a:noFill/>
            <a:miter lim="800000"/>
            <a:headEnd/>
            <a:tailEnd/>
          </a:ln>
        </p:spPr>
        <p:txBody>
          <a:bodyPr/>
          <a:lstStyle/>
          <a:p>
            <a:pPr>
              <a:lnSpc>
                <a:spcPct val="60000"/>
              </a:lnSpc>
              <a:spcBef>
                <a:spcPct val="20000"/>
              </a:spcBef>
              <a:buClr>
                <a:schemeClr val="folHlink"/>
              </a:buClr>
              <a:buSzPct val="60000"/>
              <a:buFont typeface="Wingdings" pitchFamily="2" charset="2"/>
              <a:buNone/>
            </a:pPr>
            <a:r>
              <a:rPr lang="el-GR" sz="1400" b="1" dirty="0">
                <a:latin typeface="Arial" charset="0"/>
                <a:cs typeface="Arial" charset="0"/>
              </a:rPr>
              <a:t>Σοφία </a:t>
            </a:r>
            <a:r>
              <a:rPr lang="el-GR" sz="1400" b="1" dirty="0" err="1">
                <a:latin typeface="Arial" charset="0"/>
                <a:cs typeface="Arial" charset="0"/>
              </a:rPr>
              <a:t>Νικολαΐδου</a:t>
            </a:r>
            <a:r>
              <a:rPr lang="el-GR" sz="1400" b="1" dirty="0">
                <a:latin typeface="Arial" charset="0"/>
                <a:cs typeface="Arial" charset="0"/>
              </a:rPr>
              <a:t>, </a:t>
            </a:r>
          </a:p>
          <a:p>
            <a:pPr>
              <a:lnSpc>
                <a:spcPct val="60000"/>
              </a:lnSpc>
              <a:spcBef>
                <a:spcPct val="20000"/>
              </a:spcBef>
              <a:buClr>
                <a:schemeClr val="folHlink"/>
              </a:buClr>
              <a:buSzPct val="60000"/>
              <a:buFont typeface="Wingdings" pitchFamily="2" charset="2"/>
              <a:buNone/>
            </a:pPr>
            <a:r>
              <a:rPr lang="el-GR" sz="1400" dirty="0">
                <a:latin typeface="Arial" charset="0"/>
                <a:cs typeface="Arial" charset="0"/>
              </a:rPr>
              <a:t>Αρχιτέκτονας Μηχανικός </a:t>
            </a:r>
            <a:r>
              <a:rPr lang="el-GR" sz="1400" dirty="0" smtClean="0">
                <a:latin typeface="Arial" charset="0"/>
                <a:cs typeface="Arial" charset="0"/>
              </a:rPr>
              <a:t>– Πολεοδόμος</a:t>
            </a:r>
            <a:r>
              <a:rPr lang="el-GR" sz="1400" b="1" dirty="0" smtClean="0">
                <a:latin typeface="Arial" charset="0"/>
                <a:cs typeface="Arial" charset="0"/>
              </a:rPr>
              <a:t> </a:t>
            </a:r>
            <a:endParaRPr lang="el-GR" sz="1400" b="1" dirty="0">
              <a:latin typeface="Arial" charset="0"/>
              <a:cs typeface="Arial" charset="0"/>
            </a:endParaRPr>
          </a:p>
          <a:p>
            <a:pPr>
              <a:lnSpc>
                <a:spcPct val="60000"/>
              </a:lnSpc>
              <a:spcBef>
                <a:spcPct val="20000"/>
              </a:spcBef>
              <a:buClr>
                <a:schemeClr val="folHlink"/>
              </a:buClr>
              <a:buSzPct val="60000"/>
              <a:buFont typeface="Wingdings" pitchFamily="2" charset="2"/>
              <a:buNone/>
            </a:pPr>
            <a:endParaRPr lang="el-GR" sz="1400" b="1" dirty="0">
              <a:latin typeface="Arial" charset="0"/>
              <a:cs typeface="Arial" charset="0"/>
            </a:endParaRPr>
          </a:p>
          <a:p>
            <a:pPr algn="just">
              <a:lnSpc>
                <a:spcPct val="60000"/>
              </a:lnSpc>
              <a:spcBef>
                <a:spcPct val="20000"/>
              </a:spcBef>
              <a:buClr>
                <a:schemeClr val="folHlink"/>
              </a:buClr>
              <a:buSzPct val="60000"/>
              <a:buFont typeface="Wingdings" pitchFamily="2" charset="2"/>
              <a:buNone/>
            </a:pPr>
            <a:r>
              <a:rPr lang="el-GR" sz="1400" b="1" dirty="0" smtClean="0">
                <a:latin typeface="Arial" charset="0"/>
                <a:cs typeface="Arial" charset="0"/>
              </a:rPr>
              <a:t>Κάρολος </a:t>
            </a:r>
            <a:r>
              <a:rPr lang="el-GR" sz="1400" b="1" dirty="0" err="1">
                <a:latin typeface="Arial" charset="0"/>
                <a:cs typeface="Arial" charset="0"/>
              </a:rPr>
              <a:t>Αήγγης</a:t>
            </a:r>
            <a:endParaRPr lang="el-GR" sz="1400" b="1" dirty="0">
              <a:latin typeface="Arial" charset="0"/>
              <a:cs typeface="Arial" charset="0"/>
            </a:endParaRPr>
          </a:p>
          <a:p>
            <a:pPr>
              <a:lnSpc>
                <a:spcPct val="70000"/>
              </a:lnSpc>
              <a:spcBef>
                <a:spcPct val="20000"/>
              </a:spcBef>
              <a:buClr>
                <a:schemeClr val="folHlink"/>
              </a:buClr>
              <a:buSzPct val="60000"/>
              <a:buFont typeface="Wingdings" pitchFamily="2" charset="2"/>
              <a:buNone/>
            </a:pPr>
            <a:r>
              <a:rPr lang="el-GR" sz="1400" dirty="0">
                <a:latin typeface="Arial" charset="0"/>
                <a:cs typeface="Arial" charset="0"/>
              </a:rPr>
              <a:t>Περιβαλλοντολόγος, ειδικός Συστημάτων Γεωγραφικών Πληροφ. (G.I.S)</a:t>
            </a:r>
          </a:p>
          <a:p>
            <a:pPr>
              <a:lnSpc>
                <a:spcPct val="70000"/>
              </a:lnSpc>
              <a:spcBef>
                <a:spcPct val="20000"/>
              </a:spcBef>
              <a:buClr>
                <a:schemeClr val="folHlink"/>
              </a:buClr>
              <a:buSzPct val="60000"/>
              <a:buFont typeface="Wingdings" pitchFamily="2" charset="2"/>
              <a:buNone/>
            </a:pPr>
            <a:endParaRPr lang="el-GR" sz="1400" b="1" dirty="0">
              <a:latin typeface="Arial" charset="0"/>
              <a:cs typeface="Arial" charset="0"/>
            </a:endParaRPr>
          </a:p>
        </p:txBody>
      </p:sp>
      <p:sp>
        <p:nvSpPr>
          <p:cNvPr id="5" name="Rectangle 9"/>
          <p:cNvSpPr>
            <a:spLocks noChangeArrowheads="1"/>
          </p:cNvSpPr>
          <p:nvPr/>
        </p:nvSpPr>
        <p:spPr bwMode="auto">
          <a:xfrm>
            <a:off x="5214942" y="4429132"/>
            <a:ext cx="2828948" cy="214314"/>
          </a:xfrm>
          <a:prstGeom prst="rect">
            <a:avLst/>
          </a:prstGeom>
          <a:noFill/>
          <a:ln w="9525">
            <a:noFill/>
            <a:miter lim="800000"/>
            <a:headEnd/>
            <a:tailEnd/>
          </a:ln>
        </p:spPr>
        <p:txBody>
          <a:bodyPr/>
          <a:lstStyle/>
          <a:p>
            <a:pPr>
              <a:lnSpc>
                <a:spcPct val="20000"/>
              </a:lnSpc>
              <a:spcBef>
                <a:spcPct val="20000"/>
              </a:spcBef>
              <a:buClr>
                <a:schemeClr val="folHlink"/>
              </a:buClr>
              <a:buSzPct val="60000"/>
              <a:buFont typeface="Wingdings" pitchFamily="2" charset="2"/>
              <a:buNone/>
            </a:pPr>
            <a:r>
              <a:rPr lang="el-GR" sz="1600" b="1" u="sng" dirty="0">
                <a:latin typeface="Arial" charset="0"/>
              </a:rPr>
              <a:t>Ειδικοί Συνεργάτες</a:t>
            </a:r>
            <a:endParaRPr lang="el-GR" sz="1600" u="sng"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524006"/>
          </a:xfrm>
        </p:spPr>
        <p:txBody>
          <a:bodyPr>
            <a:noAutofit/>
          </a:bodyPr>
          <a:lstStyle/>
          <a:p>
            <a:pPr algn="l"/>
            <a:r>
              <a:rPr lang="el-GR" sz="2000" dirty="0" smtClean="0">
                <a:latin typeface="Arial" pitchFamily="34" charset="0"/>
                <a:cs typeface="Arial" pitchFamily="34" charset="0"/>
              </a:rPr>
              <a:t>Π.Ε.Π.Δ 1: Προστασίας και διατήρησης φυσιογνωμίας και τοπίου </a:t>
            </a:r>
            <a:r>
              <a:rPr lang="el-GR" sz="2000" dirty="0" err="1" smtClean="0">
                <a:latin typeface="Arial" pitchFamily="34" charset="0"/>
                <a:cs typeface="Arial" pitchFamily="34" charset="0"/>
              </a:rPr>
              <a:t>Μήθυμνας</a:t>
            </a:r>
            <a:r>
              <a:rPr lang="el-GR" sz="2000" dirty="0" smtClean="0">
                <a:latin typeface="Arial" pitchFamily="34" charset="0"/>
                <a:cs typeface="Arial" pitchFamily="34" charset="0"/>
              </a:rPr>
              <a:t> (τοπίο εθνικής σημασίας Ν.3827/10)</a:t>
            </a:r>
            <a:endParaRPr lang="el-GR" sz="2000" dirty="0">
              <a:latin typeface="Arial" pitchFamily="34" charset="0"/>
              <a:cs typeface="Arial" pitchFamily="34" charset="0"/>
            </a:endParaRPr>
          </a:p>
        </p:txBody>
      </p:sp>
      <p:sp>
        <p:nvSpPr>
          <p:cNvPr id="5" name="Content Placeholder 4"/>
          <p:cNvSpPr>
            <a:spLocks noGrp="1"/>
          </p:cNvSpPr>
          <p:nvPr>
            <p:ph sz="quarter" idx="2"/>
          </p:nvPr>
        </p:nvSpPr>
        <p:spPr>
          <a:xfrm>
            <a:off x="142844" y="1357298"/>
            <a:ext cx="4354868" cy="5500702"/>
          </a:xfrm>
        </p:spPr>
        <p:txBody>
          <a:bodyPr numCol="1">
            <a:noAutofit/>
          </a:bodyPr>
          <a:lstStyle/>
          <a:p>
            <a:pPr lvl="0"/>
            <a:r>
              <a:rPr lang="el-GR" sz="1600" dirty="0" smtClean="0">
                <a:latin typeface="Arial" pitchFamily="34" charset="0"/>
                <a:cs typeface="Arial" pitchFamily="34" charset="0"/>
              </a:rPr>
              <a:t>Κατοικία (έως 150 τ.μ.)</a:t>
            </a:r>
          </a:p>
          <a:p>
            <a:pPr lvl="0"/>
            <a:r>
              <a:rPr lang="el-GR" sz="1600" dirty="0" smtClean="0">
                <a:latin typeface="Arial" pitchFamily="34" charset="0"/>
                <a:cs typeface="Arial" pitchFamily="34" charset="0"/>
              </a:rPr>
              <a:t>Τουριστικές επαύλεις, αυτοεξυπηρετούμενα τουριστικά καταλύματα, ενοικιαζόμενα δωμάτια, αγροτουριστικά καταλύματα (έως 200 τ.μ.)</a:t>
            </a:r>
          </a:p>
          <a:p>
            <a:pPr lvl="0"/>
            <a:r>
              <a:rPr lang="el-GR" sz="1600" dirty="0" smtClean="0">
                <a:latin typeface="Arial" pitchFamily="34" charset="0"/>
                <a:cs typeface="Arial" pitchFamily="34" charset="0"/>
              </a:rPr>
              <a:t>Γραφεία, τράπεζες, ασφάλειες και κοινωφελείς οργανισμοί (έως 150 τ.μ.)</a:t>
            </a:r>
          </a:p>
          <a:p>
            <a:pPr lvl="0"/>
            <a:r>
              <a:rPr lang="el-GR" sz="1600" dirty="0" smtClean="0">
                <a:latin typeface="Arial" pitchFamily="34" charset="0"/>
                <a:cs typeface="Arial" pitchFamily="34" charset="0"/>
              </a:rPr>
              <a:t>Εμπορικά καταστήματα, πολυκαταστήματα και υπεραγορές</a:t>
            </a:r>
          </a:p>
          <a:p>
            <a:pPr lvl="0"/>
            <a:r>
              <a:rPr lang="el-GR" sz="1600" dirty="0" smtClean="0">
                <a:latin typeface="Arial" pitchFamily="34" charset="0"/>
                <a:cs typeface="Arial" pitchFamily="34" charset="0"/>
              </a:rPr>
              <a:t>Αναψυκτήρια (έως 150 τ.μ.)</a:t>
            </a:r>
          </a:p>
          <a:p>
            <a:pPr lvl="0"/>
            <a:r>
              <a:rPr lang="el-GR" sz="1600" dirty="0" smtClean="0">
                <a:latin typeface="Arial" pitchFamily="34" charset="0"/>
                <a:cs typeface="Arial" pitchFamily="34" charset="0"/>
              </a:rPr>
              <a:t>Χώροι συνάθροισης κοινού</a:t>
            </a:r>
          </a:p>
          <a:p>
            <a:pPr lvl="0"/>
            <a:r>
              <a:rPr lang="el-GR" sz="1600" dirty="0" smtClean="0">
                <a:latin typeface="Arial" pitchFamily="34" charset="0"/>
                <a:cs typeface="Arial" pitchFamily="34" charset="0"/>
              </a:rPr>
              <a:t>Πολιτιστικά κτίρια και εν γένει πολιτιστικές εγκαταστάσεις</a:t>
            </a:r>
          </a:p>
          <a:p>
            <a:pPr lvl="0"/>
            <a:r>
              <a:rPr lang="el-GR" sz="1600" dirty="0" smtClean="0">
                <a:latin typeface="Arial" pitchFamily="34" charset="0"/>
                <a:cs typeface="Arial" pitchFamily="34" charset="0"/>
              </a:rPr>
              <a:t>Αγροτικές - γεωργικές αποθήκες και εγκαταστάσεις (έως 50 τ.μ.)</a:t>
            </a:r>
          </a:p>
          <a:p>
            <a:pPr lvl="0"/>
            <a:r>
              <a:rPr lang="el-GR" sz="1600" dirty="0" smtClean="0">
                <a:latin typeface="Arial" pitchFamily="34" charset="0"/>
                <a:cs typeface="Arial" pitchFamily="34" charset="0"/>
              </a:rPr>
              <a:t>Εστιατόρια</a:t>
            </a:r>
          </a:p>
          <a:p>
            <a:pPr lvl="0"/>
            <a:r>
              <a:rPr lang="el-GR" sz="1600" dirty="0" smtClean="0">
                <a:latin typeface="Arial" pitchFamily="34" charset="0"/>
                <a:cs typeface="Arial" pitchFamily="34" charset="0"/>
              </a:rPr>
              <a:t>Κτίρια κοινωνικής πρόνοιας</a:t>
            </a:r>
          </a:p>
          <a:p>
            <a:pPr lvl="0"/>
            <a:r>
              <a:rPr lang="el-GR" sz="1600" dirty="0" smtClean="0">
                <a:latin typeface="Arial" pitchFamily="34" charset="0"/>
                <a:cs typeface="Arial" pitchFamily="34" charset="0"/>
              </a:rPr>
              <a:t>Γήπεδα στάθμευσης</a:t>
            </a:r>
          </a:p>
          <a:p>
            <a:pPr lvl="0"/>
            <a:r>
              <a:rPr lang="el-GR" sz="1600" dirty="0" smtClean="0">
                <a:latin typeface="Arial" pitchFamily="34" charset="0"/>
                <a:cs typeface="Arial" pitchFamily="34" charset="0"/>
              </a:rPr>
              <a:t>Αθλητικές εγκαταστάσεις</a:t>
            </a:r>
          </a:p>
          <a:p>
            <a:pPr lvl="0"/>
            <a:r>
              <a:rPr lang="el-GR" sz="1600" dirty="0" smtClean="0">
                <a:latin typeface="Arial" pitchFamily="34" charset="0"/>
                <a:cs typeface="Arial" pitchFamily="34" charset="0"/>
              </a:rPr>
              <a:t>Θρησκευτικοί χώροι</a:t>
            </a:r>
          </a:p>
          <a:p>
            <a:endParaRPr lang="el-GR" sz="1600" b="1" u="sng" dirty="0" smtClean="0">
              <a:solidFill>
                <a:srgbClr val="FF0000"/>
              </a:solidFill>
              <a:latin typeface="Arial" pitchFamily="34" charset="0"/>
              <a:cs typeface="Arial" pitchFamily="34" charset="0"/>
            </a:endParaRPr>
          </a:p>
          <a:p>
            <a:endParaRPr lang="el-GR" sz="1600" b="1" u="sng" dirty="0" smtClean="0">
              <a:solidFill>
                <a:srgbClr val="FF0000"/>
              </a:solidFill>
              <a:latin typeface="Arial" pitchFamily="34" charset="0"/>
              <a:cs typeface="Arial" pitchFamily="34" charset="0"/>
            </a:endParaRPr>
          </a:p>
          <a:p>
            <a:pPr lvl="0"/>
            <a:endParaRPr lang="el-GR" sz="1400" dirty="0"/>
          </a:p>
        </p:txBody>
      </p:sp>
      <p:sp>
        <p:nvSpPr>
          <p:cNvPr id="6" name="Content Placeholder 5"/>
          <p:cNvSpPr>
            <a:spLocks noGrp="1"/>
          </p:cNvSpPr>
          <p:nvPr>
            <p:ph sz="quarter" idx="4"/>
          </p:nvPr>
        </p:nvSpPr>
        <p:spPr>
          <a:xfrm>
            <a:off x="4139952" y="1341362"/>
            <a:ext cx="2377973" cy="5445224"/>
          </a:xfrm>
        </p:spPr>
        <p:txBody>
          <a:bodyPr>
            <a:normAutofit fontScale="92500" lnSpcReduction="10000"/>
          </a:bodyPr>
          <a:lstStyle/>
          <a:p>
            <a:pPr>
              <a:spcBef>
                <a:spcPts val="0"/>
              </a:spcBef>
              <a:spcAft>
                <a:spcPts val="600"/>
              </a:spcAft>
            </a:pPr>
            <a:r>
              <a:rPr lang="el-GR" sz="1600" dirty="0" smtClean="0">
                <a:latin typeface="Arial" pitchFamily="34" charset="0"/>
                <a:cs typeface="Arial" pitchFamily="34" charset="0"/>
              </a:rPr>
              <a:t>Κατάτμηση και αρτιότητα των </a:t>
            </a:r>
            <a:r>
              <a:rPr lang="el-GR" sz="1600" dirty="0" smtClean="0">
                <a:latin typeface="Arial" pitchFamily="34" charset="0"/>
                <a:cs typeface="Arial" pitchFamily="34" charset="0"/>
              </a:rPr>
              <a:t>γηπέδων: </a:t>
            </a:r>
            <a:r>
              <a:rPr lang="el-GR" sz="1600" dirty="0" smtClean="0">
                <a:latin typeface="Arial" pitchFamily="34" charset="0"/>
                <a:cs typeface="Arial" pitchFamily="34" charset="0"/>
              </a:rPr>
              <a:t>10.000 </a:t>
            </a:r>
            <a:r>
              <a:rPr lang="el-GR" sz="1600" dirty="0" err="1" smtClean="0">
                <a:latin typeface="Arial" pitchFamily="34" charset="0"/>
                <a:cs typeface="Arial" pitchFamily="34" charset="0"/>
              </a:rPr>
              <a:t>τ.μ</a:t>
            </a:r>
            <a:r>
              <a:rPr lang="el-GR" sz="1600" dirty="0" smtClean="0">
                <a:latin typeface="Arial" pitchFamily="34" charset="0"/>
                <a:cs typeface="Arial" pitchFamily="34" charset="0"/>
              </a:rPr>
              <a:t>. Κατά τα λοιπά εφαρμόζεται η παρ. 1 του άρθρου 1 του από 24/31-5-1985 Π.Δ. (εκτός σχεδίου δόμηση) όπως ισχύει.</a:t>
            </a:r>
          </a:p>
          <a:p>
            <a:r>
              <a:rPr lang="el-GR" sz="1600" dirty="0" smtClean="0">
                <a:latin typeface="Arial" pitchFamily="34" charset="0"/>
                <a:cs typeface="Arial" pitchFamily="34" charset="0"/>
              </a:rPr>
              <a:t>Κατ’ εξαίρεση, θεωρούνται άρτια και οικοδομήσιμα κατά παρέκκλιση, γήπεδα έκτασης τουλάχιστον 4.000 τ.μ., τα οποία, κατά την ημ/νια δημοσίευσης του ΣΧΟΟΑΠ σε ΦΕΚ, θεωρούνται άρτια και οικοδομήσιμα, σύμφωνα με τις οικείες πολεοδομικές διατάξεις.</a:t>
            </a:r>
            <a:endParaRPr lang="el-GR" sz="1600" b="1" u="sng" dirty="0" smtClean="0">
              <a:solidFill>
                <a:srgbClr val="FF0000"/>
              </a:solidFill>
              <a:latin typeface="Arial" pitchFamily="34" charset="0"/>
              <a:cs typeface="Arial" pitchFamily="34" charset="0"/>
            </a:endParaRPr>
          </a:p>
          <a:p>
            <a:endParaRPr lang="el-GR" sz="1200" b="1" u="sng" dirty="0">
              <a:solidFill>
                <a:srgbClr val="FF0000"/>
              </a:solidFill>
            </a:endParaRPr>
          </a:p>
        </p:txBody>
      </p:sp>
      <p:sp>
        <p:nvSpPr>
          <p:cNvPr id="7" name="Text Placeholder 3"/>
          <p:cNvSpPr txBox="1">
            <a:spLocks/>
          </p:cNvSpPr>
          <p:nvPr/>
        </p:nvSpPr>
        <p:spPr>
          <a:xfrm>
            <a:off x="6732240" y="908720"/>
            <a:ext cx="2232248"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357950" y="1340768"/>
            <a:ext cx="2786050" cy="4660000"/>
          </a:xfrm>
          <a:prstGeom prst="rect">
            <a:avLst/>
          </a:prstGeom>
        </p:spPr>
        <p:txBody>
          <a:bodyPr vert="horz" numCol="1">
            <a:normAutofit/>
          </a:bodyPr>
          <a:lstStyle/>
          <a:p>
            <a:pPr marL="365760" indent="-256032">
              <a:spcBef>
                <a:spcPts val="300"/>
              </a:spcBef>
              <a:buClr>
                <a:schemeClr val="accent3"/>
              </a:buClr>
              <a:buFont typeface="Georgia"/>
              <a:buChar char="•"/>
              <a:defRPr/>
            </a:pPr>
            <a:r>
              <a:rPr lang="el-GR" sz="1500" dirty="0" smtClean="0">
                <a:latin typeface="Arial" pitchFamily="34" charset="0"/>
                <a:cs typeface="Arial" pitchFamily="34" charset="0"/>
              </a:rPr>
              <a:t>Κτίρια λιθόκτιστα με μέγιστο αριθμό ορόφων έναν (1) και ύψος 3,5μ. μη συμπεριλαμβανομένης της στέγης</a:t>
            </a:r>
          </a:p>
          <a:p>
            <a:pPr marL="365760" lvl="0" indent="-256032">
              <a:spcBef>
                <a:spcPts val="600"/>
              </a:spcBef>
              <a:buClr>
                <a:schemeClr val="accent3"/>
              </a:buClr>
              <a:buFont typeface="Georgia"/>
              <a:buChar char="•"/>
              <a:defRPr/>
            </a:pPr>
            <a:r>
              <a:rPr lang="el-GR" sz="1500" dirty="0" smtClean="0">
                <a:latin typeface="Arial" pitchFamily="34" charset="0"/>
                <a:cs typeface="Arial" pitchFamily="34" charset="0"/>
              </a:rPr>
              <a:t>Υφιστάμενες χρήσεις δύνανται να συνεχίζουν την λειτουργία τους και να εκσυγχρονίζονται χωρίς αύξηση δυναμικότητας τέτοια που να κατατάσσει την δραστηριότητα σε </a:t>
            </a:r>
            <a:r>
              <a:rPr lang="el-GR" sz="1600" dirty="0" smtClean="0">
                <a:latin typeface="Arial" pitchFamily="34" charset="0"/>
                <a:cs typeface="Arial" pitchFamily="34" charset="0"/>
              </a:rPr>
              <a:t>βαθμό όχλησης  μεγαλύτερο από τον υφιστάμενο. </a:t>
            </a:r>
          </a:p>
          <a:p>
            <a:pPr marL="365760" lvl="0" indent="-256032">
              <a:spcBef>
                <a:spcPts val="600"/>
              </a:spcBef>
              <a:buClr>
                <a:schemeClr val="accent3"/>
              </a:buClr>
              <a:buFont typeface="Georgia"/>
              <a:buChar char="•"/>
              <a:defRPr/>
            </a:pPr>
            <a:r>
              <a:rPr lang="el-GR" sz="1500" dirty="0" smtClean="0">
                <a:latin typeface="Arial" pitchFamily="34" charset="0"/>
                <a:cs typeface="Arial" pitchFamily="34" charset="0"/>
              </a:rPr>
              <a:t>Κατά τα άλλα ισχύει το από 24/31-5-1985 Π.Δ. για την εκτός σχεδίου δόμηση. </a:t>
            </a:r>
          </a:p>
          <a:p>
            <a:pPr marL="365760" lvl="0" indent="-256032">
              <a:spcBef>
                <a:spcPts val="300"/>
              </a:spcBef>
              <a:buClr>
                <a:schemeClr val="accent3"/>
              </a:buClr>
              <a:buFont typeface="Georgia"/>
              <a:buChar char="•"/>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10" name="Text Placeholder 3"/>
          <p:cNvSpPr txBox="1">
            <a:spLocks/>
          </p:cNvSpPr>
          <p:nvPr/>
        </p:nvSpPr>
        <p:spPr>
          <a:xfrm>
            <a:off x="4283968" y="997258"/>
            <a:ext cx="2160240"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Αρτιότητα/Κατάτμηση</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9" name="Text Placeholder 8"/>
          <p:cNvSpPr>
            <a:spLocks noGrp="1"/>
          </p:cNvSpPr>
          <p:nvPr>
            <p:ph type="body" idx="1"/>
          </p:nvPr>
        </p:nvSpPr>
        <p:spPr>
          <a:xfrm>
            <a:off x="179512" y="1052736"/>
            <a:ext cx="1800200" cy="241176"/>
          </a:xfrm>
        </p:spPr>
        <p:txBody>
          <a:bodyPr/>
          <a:lstStyle/>
          <a:p>
            <a:r>
              <a:rPr lang="el-GR" sz="1300" dirty="0" smtClean="0"/>
              <a:t>Επιτρ. Χρήσεις</a:t>
            </a:r>
            <a:endParaRPr lang="el-GR" sz="1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381130"/>
          </a:xfrm>
        </p:spPr>
        <p:txBody>
          <a:bodyPr>
            <a:noAutofit/>
          </a:bodyPr>
          <a:lstStyle/>
          <a:p>
            <a:pPr algn="l"/>
            <a:r>
              <a:rPr lang="el-GR" sz="3000" dirty="0" smtClean="0"/>
              <a:t>Περιοχές Τουρισμού – Αναψυχής (1) </a:t>
            </a:r>
            <a:endParaRPr lang="el-GR" sz="3000" dirty="0"/>
          </a:p>
        </p:txBody>
      </p:sp>
      <p:sp>
        <p:nvSpPr>
          <p:cNvPr id="14" name="Content Placeholder 13"/>
          <p:cNvSpPr>
            <a:spLocks noGrp="1"/>
          </p:cNvSpPr>
          <p:nvPr>
            <p:ph sz="quarter" idx="2"/>
          </p:nvPr>
        </p:nvSpPr>
        <p:spPr/>
        <p:txBody>
          <a:bodyPr/>
          <a:lstStyle/>
          <a:p>
            <a:endParaRPr lang="el-GR"/>
          </a:p>
        </p:txBody>
      </p:sp>
      <p:pic>
        <p:nvPicPr>
          <p:cNvPr id="20481" name="Picture 1"/>
          <p:cNvPicPr>
            <a:picLocks noChangeAspect="1" noChangeArrowheads="1"/>
          </p:cNvPicPr>
          <p:nvPr/>
        </p:nvPicPr>
        <p:blipFill>
          <a:blip r:embed="rId2"/>
          <a:srcRect/>
          <a:stretch>
            <a:fillRect/>
          </a:stretch>
        </p:blipFill>
        <p:spPr bwMode="auto">
          <a:xfrm>
            <a:off x="428596" y="857232"/>
            <a:ext cx="8072494" cy="58579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571480"/>
          </a:xfrm>
        </p:spPr>
        <p:txBody>
          <a:bodyPr>
            <a:noAutofit/>
          </a:bodyPr>
          <a:lstStyle/>
          <a:p>
            <a:r>
              <a:rPr lang="el-GR" sz="2000" dirty="0" smtClean="0">
                <a:solidFill>
                  <a:schemeClr val="bg1"/>
                </a:solidFill>
                <a:latin typeface="Arial" pitchFamily="34" charset="0"/>
                <a:cs typeface="Arial" pitchFamily="34" charset="0"/>
              </a:rPr>
              <a:t>Περιοχές Τουρισμού – Αναψυχής (2) (</a:t>
            </a:r>
            <a:r>
              <a:rPr lang="el-GR" sz="1400" dirty="0" smtClean="0">
                <a:solidFill>
                  <a:schemeClr val="bg1"/>
                </a:solidFill>
                <a:latin typeface="Arial" charset="0"/>
                <a:cs typeface="Arial" charset="0"/>
              </a:rPr>
              <a:t>τουριστικών εγκαταστάσεων &amp; παραθεριστικής κατοικίας)</a:t>
            </a:r>
            <a:endParaRPr lang="el-GR" sz="2400" dirty="0">
              <a:solidFill>
                <a:schemeClr val="bg1"/>
              </a:solidFill>
              <a:latin typeface="Arial" pitchFamily="34" charset="0"/>
              <a:cs typeface="Arial" pitchFamily="34" charset="0"/>
            </a:endParaRPr>
          </a:p>
        </p:txBody>
      </p:sp>
      <p:sp>
        <p:nvSpPr>
          <p:cNvPr id="6" name="Content Placeholder 5"/>
          <p:cNvSpPr>
            <a:spLocks noGrp="1"/>
          </p:cNvSpPr>
          <p:nvPr>
            <p:ph sz="quarter" idx="4"/>
          </p:nvPr>
        </p:nvSpPr>
        <p:spPr>
          <a:xfrm>
            <a:off x="251520" y="1124744"/>
            <a:ext cx="3744416" cy="5445224"/>
          </a:xfrm>
        </p:spPr>
        <p:txBody>
          <a:bodyPr>
            <a:normAutofit/>
          </a:bodyPr>
          <a:lstStyle/>
          <a:p>
            <a:r>
              <a:rPr lang="el-GR" sz="1600" dirty="0" smtClean="0">
                <a:latin typeface="Arial" pitchFamily="34" charset="0"/>
                <a:cs typeface="Arial" pitchFamily="34" charset="0"/>
              </a:rPr>
              <a:t>Κατώτατο όριο αρτιότητας για τις τουριστικές εγκαταστάσεις ορίζονται τα 10 στρέμματα, σύμφωνα με το ισχύον Ε.Π.Χ.Σ.Α.Α. Τουρισμού ενώ η μέγιστη πυκνότητα για ξενοδοχεία πέντε, τεσσάρων και τριών αστέρων αντιστοιχεί σε 8, 9 και 10 κλίνες / στρέμμα. </a:t>
            </a:r>
          </a:p>
          <a:p>
            <a:r>
              <a:rPr lang="el-GR" sz="1600" dirty="0" smtClean="0">
                <a:latin typeface="Arial" pitchFamily="34" charset="0"/>
                <a:cs typeface="Arial" pitchFamily="34" charset="0"/>
              </a:rPr>
              <a:t>Για τις υπόλοιπες χρήσεις εφαρμόζεται η παρ. 1 του άρθρου 1 του από 24/31-5-1985 Π.Δ. (εκτός σχεδίου δόμηση) όπως ισχύει. </a:t>
            </a:r>
          </a:p>
          <a:p>
            <a:endParaRPr lang="el-GR" sz="1200" b="1" u="sng" dirty="0">
              <a:solidFill>
                <a:srgbClr val="FF0000"/>
              </a:solidFill>
            </a:endParaRPr>
          </a:p>
        </p:txBody>
      </p:sp>
      <p:sp>
        <p:nvSpPr>
          <p:cNvPr id="7" name="Text Placeholder 3"/>
          <p:cNvSpPr txBox="1">
            <a:spLocks/>
          </p:cNvSpPr>
          <p:nvPr/>
        </p:nvSpPr>
        <p:spPr>
          <a:xfrm>
            <a:off x="4860032" y="548680"/>
            <a:ext cx="2232248"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0" name="Text Placeholder 3"/>
          <p:cNvSpPr txBox="1">
            <a:spLocks/>
          </p:cNvSpPr>
          <p:nvPr/>
        </p:nvSpPr>
        <p:spPr>
          <a:xfrm>
            <a:off x="611560" y="620688"/>
            <a:ext cx="2160240"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Αρτιότητα/Κατάτμηση</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2" name="Content Placeholder 11"/>
          <p:cNvSpPr txBox="1">
            <a:spLocks/>
          </p:cNvSpPr>
          <p:nvPr/>
        </p:nvSpPr>
        <p:spPr>
          <a:xfrm>
            <a:off x="3714744" y="908720"/>
            <a:ext cx="5286412" cy="6092180"/>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Pct val="130000"/>
              <a:tabLst/>
              <a:defRPr/>
            </a:pPr>
            <a:r>
              <a:rPr kumimoji="0" lang="el-GR" sz="1900" b="0" i="0"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l-GR" sz="1500" b="0" i="0"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l-GR" sz="1500" b="0"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Τουριστικά καταλύματα και εγκαταστάσεις (Τ.Α. 1)</a:t>
            </a: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Ξενοδοχεία -Τουριστικά καταλύματα κάθε είδους (κύρια και μη κύρια,</a:t>
            </a:r>
            <a:r>
              <a:rPr kumimoji="0" lang="el-GR" sz="15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ξενώνες κλπ (</a:t>
            </a:r>
            <a:r>
              <a:rPr kumimoji="0" lang="el-GR" sz="15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παρ.1</a:t>
            </a: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και 2 του Ν.2160/93)</a:t>
            </a:r>
          </a:p>
          <a:p>
            <a:pPr marL="658368" lvl="1" indent="-246888">
              <a:spcBef>
                <a:spcPts val="300"/>
              </a:spcBef>
              <a:buClr>
                <a:schemeClr val="accent2"/>
              </a:buClr>
              <a:buFont typeface="Georgia"/>
              <a:buChar char="▫"/>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Εγκαταστάσεις Ειδικής Τουριστικής Υποδομής (</a:t>
            </a:r>
            <a:r>
              <a:rPr lang="el-GR" sz="1500" dirty="0" smtClean="0">
                <a:latin typeface="Arial" pitchFamily="34" charset="0"/>
                <a:cs typeface="Arial" pitchFamily="34" charset="0"/>
              </a:rPr>
              <a:t>παρ.3 του Ν. 2160/93) (</a:t>
            </a: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συνεδριακά κέντρα, κέντρα </a:t>
            </a:r>
            <a:r>
              <a:rPr kumimoji="0" lang="el-GR" sz="15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θαλασσο</a:t>
            </a: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-θεραπείας, λουτροθεραπείας, γήπεδα γκολφ, κ.α.)</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Εγκαταστάσεις εξυπηρέτησης λουομένων</a:t>
            </a:r>
          </a:p>
          <a:p>
            <a:pPr marL="658368" lvl="1" indent="-246888">
              <a:spcBef>
                <a:spcPts val="300"/>
              </a:spcBef>
              <a:buClr>
                <a:schemeClr val="accent2"/>
              </a:buClr>
              <a:buFont typeface="Georgia"/>
              <a:buChar char="▫"/>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Κέντρα ιαματικού και </a:t>
            </a:r>
            <a:r>
              <a:rPr lang="el-GR" sz="1500" dirty="0" smtClean="0">
                <a:latin typeface="Arial" pitchFamily="34" charset="0"/>
                <a:cs typeface="Arial" pitchFamily="34" charset="0"/>
              </a:rPr>
              <a:t>θερμαλιστικού τουρισμού, κέντρα υδροθεραπείας και ιαματικού ύδατος (ΚΥΙΥ), σύμφωνα με τον Ν. 3498/06 όπως εκάστοτε ισχύει</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Χώροι οργανωμένης κατασκήνωσης</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Λοιπές τουριστικές επιχειρήσεις (Ν. 2160/93)</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lang="el-GR" sz="1500" dirty="0" smtClean="0">
                <a:latin typeface="Arial" pitchFamily="34" charset="0"/>
                <a:cs typeface="Arial" pitchFamily="34" charset="0"/>
              </a:rPr>
              <a:t>Δημιουργία οργανωμένων υποδοχέων τουριστικών δραστηριοτήτων, σύμφωνα με το Ν. 4179/13 και το ΕΠΧΣΑΑ του Τουρισμού (2013)</a:t>
            </a:r>
            <a:endParaRPr kumimoji="0" lang="el-GR" sz="1900" b="0" i="0"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760" indent="-256032">
              <a:spcBef>
                <a:spcPts val="300"/>
              </a:spcBef>
              <a:buClr>
                <a:schemeClr val="accent3"/>
              </a:buClr>
              <a:buSzPct val="130000"/>
              <a:defRPr/>
            </a:pPr>
            <a:r>
              <a:rPr lang="el-GR" sz="1900" dirty="0" smtClean="0">
                <a:latin typeface="Arial" pitchFamily="34" charset="0"/>
                <a:cs typeface="Arial" pitchFamily="34" charset="0"/>
              </a:rPr>
              <a:t>*	</a:t>
            </a:r>
            <a:r>
              <a:rPr lang="el-GR" sz="1500" u="sng" dirty="0" smtClean="0">
                <a:latin typeface="Arial" pitchFamily="34" charset="0"/>
                <a:cs typeface="Arial" pitchFamily="34" charset="0"/>
              </a:rPr>
              <a:t>Τουριστικά καταλύματα &amp; εγκαταστάσεις (ΤΑ 2, ΤΑ 3 &amp; ΤΑ 4)</a:t>
            </a:r>
            <a:r>
              <a:rPr lang="el-GR" sz="1500" dirty="0" smtClean="0">
                <a:latin typeface="Arial" pitchFamily="34" charset="0"/>
                <a:cs typeface="Arial" pitchFamily="34" charset="0"/>
              </a:rPr>
              <a:t>:</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Ξενοδοχεία -Τουριστικά καταλύματα κάθε είδους</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Εγκαταστάσεις ειδικής τουριστικής υποδομής</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Χώροι οργανωμένης κατασκήνωσης</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Εγκαταστάσεις εξυπηρέτησης λουομένων</a:t>
            </a:r>
          </a:p>
          <a:p>
            <a:pPr marL="658368" lvl="1" indent="-246888">
              <a:spcBef>
                <a:spcPts val="300"/>
              </a:spcBef>
              <a:buClr>
                <a:schemeClr val="accent2"/>
              </a:buClr>
              <a:buFont typeface="Georgia"/>
              <a:buChar char="▫"/>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Λοιπές τουριστικές </a:t>
            </a:r>
            <a:r>
              <a:rPr lang="el-GR" sz="1500" dirty="0" smtClean="0">
                <a:latin typeface="Arial" pitchFamily="34" charset="0"/>
                <a:cs typeface="Arial" pitchFamily="34" charset="0"/>
              </a:rPr>
              <a:t>εγκαταστάσεις και επιχειρήσεις</a:t>
            </a:r>
            <a:endPar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l-GR" sz="15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Στην περιοχή Τ.Α. 4, ισχύει μέγιστο όριο τουριστικών καταλυμάτων 100 κλίνες</a:t>
            </a:r>
          </a:p>
          <a:p>
            <a:pPr marL="365760" lvl="1" indent="-256032">
              <a:spcBef>
                <a:spcPts val="300"/>
              </a:spcBef>
              <a:buClr>
                <a:schemeClr val="accent3"/>
              </a:buClr>
              <a:buSzPct val="130000"/>
              <a:defRPr/>
            </a:pPr>
            <a:r>
              <a:rPr lang="el-GR" sz="1900" dirty="0" smtClean="0">
                <a:latin typeface="Arial" pitchFamily="34" charset="0"/>
                <a:cs typeface="Arial" pitchFamily="34" charset="0"/>
              </a:rPr>
              <a:t>**	</a:t>
            </a:r>
            <a:r>
              <a:rPr lang="el-GR" sz="1500" u="sng" dirty="0" smtClean="0">
                <a:latin typeface="Arial" pitchFamily="34" charset="0"/>
                <a:cs typeface="Arial" pitchFamily="34" charset="0"/>
              </a:rPr>
              <a:t>Σύνθετο τουριστικό καταλύματα ήπιας ανάπτυξης (ΤΑ 2 &amp; 3)</a:t>
            </a:r>
          </a:p>
          <a:p>
            <a:pPr marL="365760" indent="-256032">
              <a:lnSpc>
                <a:spcPct val="110000"/>
              </a:lnSpc>
              <a:spcBef>
                <a:spcPts val="300"/>
              </a:spcBef>
              <a:buClr>
                <a:schemeClr val="accent3"/>
              </a:buClr>
              <a:buFont typeface="Georgia"/>
              <a:buChar char="•"/>
            </a:pPr>
            <a:r>
              <a:rPr lang="el-GR" sz="1500" dirty="0" smtClean="0">
                <a:latin typeface="Arial" pitchFamily="34" charset="0"/>
                <a:cs typeface="Arial" pitchFamily="34" charset="0"/>
              </a:rPr>
              <a:t>Στην περιοχή Τ.Α. 4, μέγιστη επιτρεπόμενη επιφάνεια αγροτικών αποθηκών, 50 τ.μ. και ύψος 3,5 μ. συν στέγη.</a:t>
            </a:r>
          </a:p>
          <a:p>
            <a:pPr marL="365760" indent="-256032">
              <a:lnSpc>
                <a:spcPct val="110000"/>
              </a:lnSpc>
              <a:spcBef>
                <a:spcPts val="300"/>
              </a:spcBef>
              <a:buClr>
                <a:schemeClr val="accent3"/>
              </a:buClr>
              <a:buFont typeface="Georgia"/>
              <a:buChar char="•"/>
            </a:pPr>
            <a:r>
              <a:rPr lang="el-GR" sz="1500" dirty="0" smtClean="0">
                <a:latin typeface="Arial" pitchFamily="34" charset="0"/>
                <a:cs typeface="Arial" pitchFamily="34" charset="0"/>
              </a:rPr>
              <a:t>Κατά τα λοιπά, εφαρμόζονται λοιπές διατάξεις της νομοθεσίας που ρυθμίζει την εκτός σχεδίου δόμηση.</a:t>
            </a:r>
            <a:endParaRPr lang="el-GR" sz="1500" dirty="0" smtClean="0">
              <a:solidFill>
                <a:srgbClr val="92D050"/>
              </a:solidFill>
              <a:latin typeface="Arial" pitchFamily="34" charset="0"/>
              <a:cs typeface="Arial" pitchFamily="34" charset="0"/>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l-GR"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5572132" y="1000108"/>
            <a:ext cx="3428992" cy="928694"/>
          </a:xfrm>
        </p:spPr>
        <p:txBody>
          <a:bodyPr>
            <a:normAutofit lnSpcReduction="10000"/>
          </a:bodyPr>
          <a:lstStyle/>
          <a:p>
            <a:r>
              <a:rPr lang="el-GR" sz="1500" dirty="0" smtClean="0">
                <a:latin typeface="Arial" pitchFamily="34" charset="0"/>
                <a:cs typeface="Arial" pitchFamily="34" charset="0"/>
              </a:rPr>
              <a:t>Για το κατώτατο όριο αρτιότητας και κατάτμησης ισχύει η παρ. 1 του άρθ.1 του από 24/31-5-1985 Π.Δ..</a:t>
            </a:r>
            <a:endParaRPr lang="el-GR" sz="1500" dirty="0" smtClean="0">
              <a:solidFill>
                <a:schemeClr val="tx1"/>
              </a:solidFill>
              <a:latin typeface="Arial" pitchFamily="34" charset="0"/>
              <a:cs typeface="Arial" pitchFamily="34" charset="0"/>
            </a:endParaRPr>
          </a:p>
          <a:p>
            <a:pPr marL="0" indent="0">
              <a:lnSpc>
                <a:spcPct val="90000"/>
              </a:lnSpc>
              <a:buNone/>
            </a:pPr>
            <a:endParaRPr lang="el-GR" sz="1600" dirty="0" smtClean="0">
              <a:latin typeface="Arial" pitchFamily="34" charset="0"/>
              <a:cs typeface="Arial" pitchFamily="34" charset="0"/>
            </a:endParaRPr>
          </a:p>
          <a:p>
            <a:pPr marL="0" indent="0">
              <a:lnSpc>
                <a:spcPct val="90000"/>
              </a:lnSpc>
              <a:buNone/>
            </a:pPr>
            <a:endParaRPr lang="el-GR" sz="1600" dirty="0" smtClean="0">
              <a:latin typeface="Arial" pitchFamily="34" charset="0"/>
              <a:cs typeface="Arial" pitchFamily="34" charset="0"/>
            </a:endParaRPr>
          </a:p>
          <a:p>
            <a:endParaRPr lang="el-GR" sz="1200" b="1" u="sng" dirty="0" smtClean="0">
              <a:solidFill>
                <a:srgbClr val="FF0000"/>
              </a:solidFill>
            </a:endParaRPr>
          </a:p>
          <a:p>
            <a:endParaRPr lang="el-GR" sz="1200" b="1" u="sng" dirty="0">
              <a:solidFill>
                <a:srgbClr val="FF0000"/>
              </a:solidFill>
            </a:endParaRPr>
          </a:p>
        </p:txBody>
      </p:sp>
      <p:sp>
        <p:nvSpPr>
          <p:cNvPr id="2" name="Title 1"/>
          <p:cNvSpPr>
            <a:spLocks noGrp="1"/>
          </p:cNvSpPr>
          <p:nvPr>
            <p:ph type="title"/>
          </p:nvPr>
        </p:nvSpPr>
        <p:spPr>
          <a:xfrm>
            <a:off x="107504" y="0"/>
            <a:ext cx="8435280" cy="381130"/>
          </a:xfrm>
        </p:spPr>
        <p:txBody>
          <a:bodyPr>
            <a:noAutofit/>
          </a:bodyPr>
          <a:lstStyle/>
          <a:p>
            <a:r>
              <a:rPr lang="el-GR" sz="2000" dirty="0" smtClean="0">
                <a:solidFill>
                  <a:schemeClr val="bg1"/>
                </a:solidFill>
                <a:latin typeface="Arial" pitchFamily="34" charset="0"/>
                <a:cs typeface="Arial" pitchFamily="34" charset="0"/>
              </a:rPr>
              <a:t>Αγροτική γη</a:t>
            </a:r>
            <a:r>
              <a:rPr lang="el-GR" sz="2000" dirty="0" smtClean="0">
                <a:latin typeface="Arial" pitchFamily="34" charset="0"/>
                <a:cs typeface="Arial" pitchFamily="34" charset="0"/>
              </a:rPr>
              <a:t> </a:t>
            </a:r>
            <a:r>
              <a:rPr lang="el-GR" sz="2000" dirty="0" smtClean="0">
                <a:solidFill>
                  <a:schemeClr val="bg1"/>
                </a:solidFill>
                <a:latin typeface="Arial" pitchFamily="34" charset="0"/>
                <a:cs typeface="Arial" pitchFamily="34" charset="0"/>
              </a:rPr>
              <a:t>(Περιοχές Γεωργικής Γης &amp; Κτηνοτροφικών Δραστηριοτήτων) </a:t>
            </a:r>
            <a:endParaRPr lang="el-GR" sz="2000"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179512" y="476672"/>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6228184" y="692696"/>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836712"/>
            <a:ext cx="5643570" cy="5715016"/>
          </a:xfrm>
        </p:spPr>
        <p:txBody>
          <a:bodyPr>
            <a:noAutofit/>
          </a:bodyPr>
          <a:lstStyle/>
          <a:p>
            <a:pPr>
              <a:buNone/>
            </a:pPr>
            <a:r>
              <a:rPr lang="el-GR" sz="1200" b="1" u="sng" dirty="0" smtClean="0">
                <a:solidFill>
                  <a:srgbClr val="FF0000"/>
                </a:solidFill>
                <a:latin typeface="Arial" pitchFamily="34" charset="0"/>
                <a:cs typeface="Arial" pitchFamily="34" charset="0"/>
              </a:rPr>
              <a:t>Περιοχή με στοιχείο ΓΥ1 (μεγάλης παραγωγικότητας – με αρδευτικό δίκτυο)</a:t>
            </a:r>
          </a:p>
          <a:p>
            <a:pPr lvl="0"/>
            <a:r>
              <a:rPr lang="el-GR" sz="1200" dirty="0" smtClean="0">
                <a:latin typeface="Arial" pitchFamily="34" charset="0"/>
                <a:cs typeface="Arial" pitchFamily="34" charset="0"/>
              </a:rPr>
              <a:t>Επιτρεπόμενες χρήσεις, όρια κατάτμησης και αρτιότητας και λοιποί όροι και περιορισμοί, όπως περιοχή Α2 (Προστασίας αρχ. χώρου «Κάμπος»).</a:t>
            </a:r>
          </a:p>
          <a:p>
            <a:r>
              <a:rPr lang="el-GR" sz="1200" dirty="0" smtClean="0">
                <a:latin typeface="Arial" pitchFamily="34" charset="0"/>
                <a:cs typeface="Arial" pitchFamily="34" charset="0"/>
              </a:rPr>
              <a:t>Να αποφεύγεται η εγκατάσταση Φ/Β συστημάτων καθώς δεν εξυπηρετούν τον γεωργικό χαρακτήρα της έκτασης &amp; βεβηλώνουν το τοπίο </a:t>
            </a:r>
            <a:r>
              <a:rPr lang="el-GR" sz="1200" dirty="0" err="1" smtClean="0">
                <a:latin typeface="Arial" pitchFamily="34" charset="0"/>
                <a:cs typeface="Arial" pitchFamily="34" charset="0"/>
              </a:rPr>
              <a:t>Εθ</a:t>
            </a:r>
            <a:r>
              <a:rPr lang="el-GR" sz="1200" dirty="0" smtClean="0">
                <a:latin typeface="Arial" pitchFamily="34" charset="0"/>
                <a:cs typeface="Arial" pitchFamily="34" charset="0"/>
              </a:rPr>
              <a:t>. Σημασίας</a:t>
            </a:r>
          </a:p>
          <a:p>
            <a:pPr>
              <a:buNone/>
            </a:pPr>
            <a:r>
              <a:rPr lang="el-GR" sz="1200" b="1" u="sng" dirty="0" smtClean="0">
                <a:solidFill>
                  <a:srgbClr val="FF0000"/>
                </a:solidFill>
                <a:latin typeface="Arial" pitchFamily="34" charset="0"/>
                <a:cs typeface="Arial" pitchFamily="34" charset="0"/>
              </a:rPr>
              <a:t>Περιοχή με στοιχείο ΓΓ (απλή γεωργική γη και βοσκότοποι)</a:t>
            </a:r>
          </a:p>
          <a:p>
            <a:pPr lvl="0"/>
            <a:r>
              <a:rPr lang="el-GR" sz="1200" dirty="0" smtClean="0">
                <a:latin typeface="Arial" pitchFamily="34" charset="0"/>
                <a:cs typeface="Arial" pitchFamily="34" charset="0"/>
              </a:rPr>
              <a:t>Κατοικία (έως 150 τ.μ.)</a:t>
            </a:r>
          </a:p>
          <a:p>
            <a:pPr lvl="0"/>
            <a:r>
              <a:rPr lang="el-GR" sz="1200" dirty="0" smtClean="0">
                <a:latin typeface="Arial" pitchFamily="34" charset="0"/>
                <a:cs typeface="Arial" pitchFamily="34" charset="0"/>
              </a:rPr>
              <a:t>Τουριστικές επαύλεις ή αγροτουριστικά αυτοεξυπηρετούμενα τουριστικά καταλύματα, ενοικιαζόμενα δωμάτια, επιπλωμένες κατοικίες </a:t>
            </a:r>
          </a:p>
          <a:p>
            <a:pPr lvl="0"/>
            <a:r>
              <a:rPr lang="el-GR" sz="1200" dirty="0" smtClean="0">
                <a:latin typeface="Arial" pitchFamily="34" charset="0"/>
                <a:cs typeface="Arial" pitchFamily="34" charset="0"/>
              </a:rPr>
              <a:t>Καταστήματα, Πολυκαταστήματα, υπεραγορές</a:t>
            </a:r>
          </a:p>
          <a:p>
            <a:pPr lvl="0"/>
            <a:r>
              <a:rPr lang="el-GR" sz="1200" dirty="0" smtClean="0">
                <a:latin typeface="Arial" pitchFamily="34" charset="0"/>
                <a:cs typeface="Arial" pitchFamily="34" charset="0"/>
              </a:rPr>
              <a:t>Αγροτικές - γεωργικές αποθήκες και εγκαταστάσεις (έως 100 τ.μ.)</a:t>
            </a:r>
          </a:p>
          <a:p>
            <a:pPr lvl="0"/>
            <a:r>
              <a:rPr lang="el-GR" sz="1200" dirty="0" smtClean="0">
                <a:latin typeface="Arial" pitchFamily="34" charset="0"/>
                <a:cs typeface="Arial" pitchFamily="34" charset="0"/>
              </a:rPr>
              <a:t>Πτηνο - κτηνοτροφικές εγκαταστάσεις</a:t>
            </a:r>
          </a:p>
          <a:p>
            <a:pPr lvl="0"/>
            <a:r>
              <a:rPr lang="el-GR" sz="1200" dirty="0" smtClean="0">
                <a:latin typeface="Arial" pitchFamily="34" charset="0"/>
                <a:cs typeface="Arial" pitchFamily="34" charset="0"/>
              </a:rPr>
              <a:t>Αντλητικές εγκαταστάσεις, γεωτρήσεις, φρέατα, </a:t>
            </a:r>
            <a:r>
              <a:rPr lang="el-GR" sz="1200" dirty="0" err="1" smtClean="0">
                <a:latin typeface="Arial" pitchFamily="34" charset="0"/>
                <a:cs typeface="Arial" pitchFamily="34" charset="0"/>
              </a:rPr>
              <a:t>υδατοδεξαμενές</a:t>
            </a:r>
            <a:endParaRPr lang="el-GR" sz="900" dirty="0" smtClean="0">
              <a:latin typeface="Arial" pitchFamily="34" charset="0"/>
              <a:cs typeface="Arial" pitchFamily="34" charset="0"/>
            </a:endParaRPr>
          </a:p>
          <a:p>
            <a:pPr lvl="0"/>
            <a:r>
              <a:rPr lang="el-GR" sz="1200" dirty="0" smtClean="0">
                <a:latin typeface="Arial" pitchFamily="34" charset="0"/>
                <a:cs typeface="Arial" pitchFamily="34" charset="0"/>
              </a:rPr>
              <a:t>Κτίρια και εγκαταστάσεις κοινής ωφέλειας</a:t>
            </a:r>
          </a:p>
          <a:p>
            <a:pPr lvl="0"/>
            <a:r>
              <a:rPr lang="el-GR" sz="1200" dirty="0" smtClean="0">
                <a:latin typeface="Arial" pitchFamily="34" charset="0"/>
                <a:cs typeface="Arial" pitchFamily="34" charset="0"/>
              </a:rPr>
              <a:t>Επαγγελματικά εργαστήρια και βιοτεχνικές μονάδες χαμηλής όχλησης, σχετικές με την επεξεργασία και μεταποίηση τοπικών προϊόντων του πρωτογενούς τομέα. </a:t>
            </a:r>
          </a:p>
          <a:p>
            <a:pPr lvl="0"/>
            <a:r>
              <a:rPr lang="el-GR" sz="1200" dirty="0" smtClean="0">
                <a:latin typeface="Arial" pitchFamily="34" charset="0"/>
                <a:cs typeface="Arial" pitchFamily="34" charset="0"/>
              </a:rPr>
              <a:t>Εμπορικές εκθέσεις, αποθήκες και εκθεσιακά κέντρα</a:t>
            </a:r>
          </a:p>
          <a:p>
            <a:pPr lvl="0"/>
            <a:r>
              <a:rPr lang="el-GR" sz="1200" dirty="0" smtClean="0">
                <a:latin typeface="Arial" pitchFamily="34" charset="0"/>
                <a:cs typeface="Arial" pitchFamily="34" charset="0"/>
              </a:rPr>
              <a:t>Πρατήρια καυσίμων</a:t>
            </a:r>
          </a:p>
          <a:p>
            <a:pPr lvl="0"/>
            <a:r>
              <a:rPr lang="el-GR" sz="1200" dirty="0" smtClean="0">
                <a:latin typeface="Arial" pitchFamily="34" charset="0"/>
                <a:cs typeface="Arial" pitchFamily="34" charset="0"/>
              </a:rPr>
              <a:t>Χώροι συνάθροισης κοινού</a:t>
            </a:r>
          </a:p>
          <a:p>
            <a:pPr lvl="0"/>
            <a:r>
              <a:rPr lang="el-GR" sz="1200" dirty="0" smtClean="0">
                <a:latin typeface="Arial" pitchFamily="34" charset="0"/>
                <a:cs typeface="Arial" pitchFamily="34" charset="0"/>
              </a:rPr>
              <a:t>Αναψυκτήρια - κέντρα εστίασης</a:t>
            </a:r>
          </a:p>
          <a:p>
            <a:pPr lvl="0"/>
            <a:r>
              <a:rPr lang="el-GR" sz="1200" dirty="0" smtClean="0">
                <a:latin typeface="Arial" pitchFamily="34" charset="0"/>
                <a:cs typeface="Arial" pitchFamily="34" charset="0"/>
              </a:rPr>
              <a:t>Κτίρια κοινωνικής πρόνοιας</a:t>
            </a:r>
          </a:p>
          <a:p>
            <a:pPr lvl="0"/>
            <a:r>
              <a:rPr lang="el-GR" sz="1200" dirty="0" smtClean="0">
                <a:latin typeface="Arial" pitchFamily="34" charset="0"/>
                <a:cs typeface="Arial" pitchFamily="34" charset="0"/>
              </a:rPr>
              <a:t>Εγκαταστάσεις μέσων μαζικής μεταφοράς</a:t>
            </a:r>
          </a:p>
          <a:p>
            <a:pPr lvl="0"/>
            <a:r>
              <a:rPr lang="el-GR" sz="1200" dirty="0" smtClean="0">
                <a:latin typeface="Arial" pitchFamily="34" charset="0"/>
                <a:cs typeface="Arial" pitchFamily="34" charset="0"/>
              </a:rPr>
              <a:t>Εκπαιδευτήρια, ευαγή ιδρύματα</a:t>
            </a:r>
          </a:p>
          <a:p>
            <a:pPr lvl="0"/>
            <a:r>
              <a:rPr lang="el-GR" sz="1200" dirty="0" smtClean="0">
                <a:latin typeface="Arial" pitchFamily="34" charset="0"/>
                <a:cs typeface="Arial" pitchFamily="34" charset="0"/>
              </a:rPr>
              <a:t>Κατασκηνώσεις</a:t>
            </a:r>
          </a:p>
          <a:p>
            <a:pPr lvl="0"/>
            <a:r>
              <a:rPr lang="el-GR" sz="1200" dirty="0" smtClean="0">
                <a:latin typeface="Arial" pitchFamily="34" charset="0"/>
                <a:cs typeface="Arial" pitchFamily="34" charset="0"/>
              </a:rPr>
              <a:t>Αθλητικές εγκαταστάσεις</a:t>
            </a:r>
          </a:p>
          <a:p>
            <a:pPr lvl="0"/>
            <a:r>
              <a:rPr lang="el-GR" sz="1200" dirty="0" smtClean="0">
                <a:latin typeface="Arial" pitchFamily="34" charset="0"/>
                <a:cs typeface="Arial" pitchFamily="34" charset="0"/>
              </a:rPr>
              <a:t>Αποθήκες οικοδομικών υλικών </a:t>
            </a:r>
          </a:p>
          <a:p>
            <a:endParaRPr lang="el-GR" sz="4800" dirty="0"/>
          </a:p>
        </p:txBody>
      </p:sp>
      <p:sp>
        <p:nvSpPr>
          <p:cNvPr id="7" name="Text Placeholder 3"/>
          <p:cNvSpPr txBox="1">
            <a:spLocks/>
          </p:cNvSpPr>
          <p:nvPr/>
        </p:nvSpPr>
        <p:spPr>
          <a:xfrm>
            <a:off x="6215074" y="1928802"/>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5357818" y="2214530"/>
            <a:ext cx="3786182" cy="4643470"/>
          </a:xfrm>
          <a:prstGeom prst="rect">
            <a:avLst/>
          </a:prstGeom>
        </p:spPr>
        <p:txBody>
          <a:bodyPr vert="horz" numCol="1">
            <a:normAutofit fontScale="85000" lnSpcReduction="10000"/>
          </a:bodyPr>
          <a:lstStyle/>
          <a:p>
            <a:pPr lvl="0">
              <a:spcBef>
                <a:spcPts val="600"/>
              </a:spcBef>
              <a:buFont typeface="Arial" pitchFamily="34" charset="0"/>
              <a:buChar char="•"/>
            </a:pPr>
            <a:r>
              <a:rPr lang="el-GR" sz="1600" dirty="0" smtClean="0">
                <a:latin typeface="Arial" pitchFamily="34" charset="0"/>
                <a:cs typeface="Arial" pitchFamily="34" charset="0"/>
              </a:rPr>
              <a:t> Μέγιστος Σ.Δ. Για βιομηχανικές/βιοτεχνικές μονάδες χαμηλής όχλησης 0,6</a:t>
            </a:r>
          </a:p>
          <a:p>
            <a:pPr lvl="0">
              <a:spcBef>
                <a:spcPts val="600"/>
              </a:spcBef>
              <a:buFont typeface="Arial" pitchFamily="34" charset="0"/>
              <a:buChar char="•"/>
            </a:pPr>
            <a:r>
              <a:rPr lang="el-GR" sz="1600" dirty="0" smtClean="0">
                <a:latin typeface="Arial" pitchFamily="34" charset="0"/>
                <a:cs typeface="Arial" pitchFamily="34" charset="0"/>
              </a:rPr>
              <a:t> Για πολυκαταστήματα, υπεραγορές, επαγγελματικά εργαστήρια και βιομηχανικά κτίρια,εμπορικές εκθέσεις εκθεσιακά κέντρα και εμπορικές αποθήκες, ισχύει Σ.Δ. ίσος με το 80% του αντίστοιχου ισχύοντος συντελεστή στην εκτός σχεδίου δόμηση. </a:t>
            </a:r>
          </a:p>
          <a:p>
            <a:pPr>
              <a:spcBef>
                <a:spcPts val="600"/>
              </a:spcBef>
              <a:buFont typeface="Arial" pitchFamily="34" charset="0"/>
              <a:buChar char="•"/>
            </a:pPr>
            <a:r>
              <a:rPr lang="el-GR" sz="1600" dirty="0" smtClean="0">
                <a:latin typeface="Arial" pitchFamily="34" charset="0"/>
                <a:cs typeface="Arial" pitchFamily="34" charset="0"/>
              </a:rPr>
              <a:t> Ισχύουν οι διατάξεις για την εκτός ορίων οικισμού δόμηση (ΦΕΚ 270 Δ 1985), όπως εκάστοτε ισχύουν.</a:t>
            </a:r>
          </a:p>
          <a:p>
            <a:pPr>
              <a:spcBef>
                <a:spcPts val="600"/>
              </a:spcBef>
              <a:buFont typeface="Arial" pitchFamily="34" charset="0"/>
              <a:buChar char="•"/>
            </a:pPr>
            <a:r>
              <a:rPr lang="el-GR" sz="1600" dirty="0" smtClean="0">
                <a:latin typeface="Arial" pitchFamily="34" charset="0"/>
                <a:cs typeface="Arial" pitchFamily="34" charset="0"/>
              </a:rPr>
              <a:t>Υφιστάμενες χρήσεις δύνανται να συνεχίζουν την λειτουργία τους και να εκσυγχρονίζονται. </a:t>
            </a:r>
          </a:p>
          <a:p>
            <a:pPr>
              <a:spcBef>
                <a:spcPts val="600"/>
              </a:spcBef>
              <a:buFont typeface="Arial" pitchFamily="34" charset="0"/>
              <a:buChar char="•"/>
            </a:pPr>
            <a:r>
              <a:rPr lang="el-GR" sz="1600" dirty="0" smtClean="0">
                <a:latin typeface="Arial" pitchFamily="34" charset="0"/>
                <a:cs typeface="Arial" pitchFamily="34" charset="0"/>
              </a:rPr>
              <a:t> Η δημιουργία τουριστικών δραστηριοτήτων ήπιας ανάπτυξης (μικτός Σ.Δ. 0,05), σύμφωνα με το άρθ. 1 του Ν.4179/13 θα συνδέεται λειτουργικά με εγκαταστάσεις και υποδομές ανάδειξης και αξιοποίησης περιβαλλοντικών, γεωλογικών, γεωμορφολογικών, αρχιτεκτονικών, ιστορικών, θρησκευτικών ή πολιτιστικών στοιχείων της Δ.Ε.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a:t>
            </a:r>
          </a:p>
          <a:p>
            <a:pPr lvl="0">
              <a:buFont typeface="Arial" pitchFamily="34" charset="0"/>
              <a:buChar cha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452568"/>
          </a:xfrm>
        </p:spPr>
        <p:txBody>
          <a:bodyPr>
            <a:noAutofit/>
          </a:bodyPr>
          <a:lstStyle/>
          <a:p>
            <a:pPr algn="l"/>
            <a:r>
              <a:rPr lang="el-GR" sz="2000" dirty="0" smtClean="0">
                <a:latin typeface="Arial" pitchFamily="34" charset="0"/>
                <a:cs typeface="Arial" pitchFamily="34" charset="0"/>
              </a:rPr>
              <a:t>Περιοχές με ίδιο καθεστώς προστασίας</a:t>
            </a:r>
            <a:endParaRPr lang="el-GR" sz="2000" dirty="0">
              <a:latin typeface="Arial" pitchFamily="34" charset="0"/>
              <a:cs typeface="Arial" pitchFamily="34" charset="0"/>
            </a:endParaRPr>
          </a:p>
        </p:txBody>
      </p:sp>
      <p:sp>
        <p:nvSpPr>
          <p:cNvPr id="6" name="Content Placeholder 5"/>
          <p:cNvSpPr>
            <a:spLocks noGrp="1"/>
          </p:cNvSpPr>
          <p:nvPr>
            <p:ph sz="quarter" idx="4"/>
          </p:nvPr>
        </p:nvSpPr>
        <p:spPr>
          <a:xfrm>
            <a:off x="142844" y="857232"/>
            <a:ext cx="9001156" cy="6143668"/>
          </a:xfrm>
        </p:spPr>
        <p:txBody>
          <a:bodyPr>
            <a:normAutofit/>
          </a:bodyPr>
          <a:lstStyle/>
          <a:p>
            <a:pPr marL="365760" lvl="1" indent="-256032">
              <a:buClr>
                <a:schemeClr val="accent3"/>
              </a:buClr>
              <a:buFont typeface="Wingdings" pitchFamily="2" charset="2"/>
              <a:buChar char="§"/>
            </a:pPr>
            <a:r>
              <a:rPr lang="el-GR" sz="1600" dirty="0" smtClean="0">
                <a:solidFill>
                  <a:schemeClr val="tx1"/>
                </a:solidFill>
                <a:latin typeface="Arial" pitchFamily="34" charset="0"/>
                <a:cs typeface="Arial" pitchFamily="34" charset="0"/>
              </a:rPr>
              <a:t>Πρόκειται για περιοχές στις οποίες ισχύουν όροι και περιορισμοί που έχουν τεθεί με νομοθεσία που αφορά αποκλειστικά την προστασία τους. Οι όροι και περιορισμοί που τίθενται από το ΣΧΟΟΑΠ ισχύουν σωρευτικά με τους όρους της εκάστοτε περιοχής. Αυτές είναι:</a:t>
            </a:r>
          </a:p>
          <a:p>
            <a:pPr>
              <a:buNone/>
            </a:pPr>
            <a:r>
              <a:rPr lang="el-GR" sz="1600" b="1" dirty="0" smtClean="0">
                <a:latin typeface="Arial" pitchFamily="34" charset="0"/>
                <a:cs typeface="Arial" pitchFamily="34" charset="0"/>
              </a:rPr>
              <a:t>1. Περιοχές του Εθνικού Συστήματος Προστατευόμενων Περιοχών:</a:t>
            </a:r>
            <a:endParaRPr lang="el-GR" sz="1600" dirty="0" smtClean="0">
              <a:latin typeface="Arial" pitchFamily="34" charset="0"/>
              <a:cs typeface="Arial" pitchFamily="34" charset="0"/>
            </a:endParaRPr>
          </a:p>
          <a:p>
            <a:pPr marL="432000" lvl="1" indent="-144000"/>
            <a:r>
              <a:rPr lang="el-GR" sz="1600" dirty="0" smtClean="0">
                <a:solidFill>
                  <a:schemeClr val="tx1"/>
                </a:solidFill>
                <a:latin typeface="Arial" pitchFamily="34" charset="0"/>
                <a:cs typeface="Arial" pitchFamily="34" charset="0"/>
              </a:rPr>
              <a:t>Τμήμα της </a:t>
            </a:r>
            <a:r>
              <a:rPr lang="el-GR" sz="1600" u="sng" dirty="0" smtClean="0">
                <a:solidFill>
                  <a:schemeClr val="tx1"/>
                </a:solidFill>
                <a:latin typeface="Arial" pitchFamily="34" charset="0"/>
                <a:cs typeface="Arial" pitchFamily="34" charset="0"/>
              </a:rPr>
              <a:t>Ζώνης Ειδικής Διατήρησης (ΖΕΠ) του δικτύου </a:t>
            </a:r>
            <a:r>
              <a:rPr lang="en-US" sz="1600" u="sng" dirty="0" smtClean="0">
                <a:solidFill>
                  <a:schemeClr val="tx1"/>
                </a:solidFill>
                <a:latin typeface="Arial" pitchFamily="34" charset="0"/>
                <a:cs typeface="Arial" pitchFamily="34" charset="0"/>
              </a:rPr>
              <a:t>NATURA 2000 </a:t>
            </a:r>
            <a:r>
              <a:rPr lang="el-GR" sz="1600" dirty="0" smtClean="0">
                <a:solidFill>
                  <a:schemeClr val="tx1"/>
                </a:solidFill>
                <a:latin typeface="Arial" pitchFamily="34" charset="0"/>
                <a:cs typeface="Arial" pitchFamily="34" charset="0"/>
              </a:rPr>
              <a:t>με ονομασία «Βόρεια Λέσβος»</a:t>
            </a:r>
          </a:p>
          <a:p>
            <a:pPr marL="432000" lvl="1" indent="-144000"/>
            <a:r>
              <a:rPr lang="el-GR" sz="1600" u="sng" dirty="0" smtClean="0">
                <a:solidFill>
                  <a:schemeClr val="tx1"/>
                </a:solidFill>
                <a:latin typeface="Arial" pitchFamily="34" charset="0"/>
                <a:cs typeface="Arial" pitchFamily="34" charset="0"/>
              </a:rPr>
              <a:t>Καταφύγιο Άγριας Ζωής (Κ.Α.Ζ.)</a:t>
            </a:r>
            <a:r>
              <a:rPr lang="el-GR" sz="1600" dirty="0" smtClean="0">
                <a:solidFill>
                  <a:schemeClr val="tx1"/>
                </a:solidFill>
                <a:latin typeface="Arial" pitchFamily="34" charset="0"/>
                <a:cs typeface="Arial" pitchFamily="34" charset="0"/>
              </a:rPr>
              <a:t> «</a:t>
            </a:r>
            <a:r>
              <a:rPr lang="el-GR" sz="1600" dirty="0" err="1" smtClean="0">
                <a:solidFill>
                  <a:schemeClr val="tx1"/>
                </a:solidFill>
                <a:latin typeface="Arial" pitchFamily="34" charset="0"/>
                <a:cs typeface="Arial" pitchFamily="34" charset="0"/>
              </a:rPr>
              <a:t>Καστέλλια</a:t>
            </a:r>
            <a:r>
              <a:rPr lang="el-GR" sz="1600" dirty="0" smtClean="0">
                <a:solidFill>
                  <a:schemeClr val="tx1"/>
                </a:solidFill>
                <a:latin typeface="Arial" pitchFamily="34" charset="0"/>
                <a:cs typeface="Arial" pitchFamily="34" charset="0"/>
              </a:rPr>
              <a:t> – Αγ. Δημήτριος. </a:t>
            </a:r>
            <a:r>
              <a:rPr lang="el-GR" sz="1600" b="1" dirty="0" smtClean="0">
                <a:solidFill>
                  <a:schemeClr val="tx1"/>
                </a:solidFill>
                <a:latin typeface="Arial" pitchFamily="34" charset="0"/>
                <a:cs typeface="Arial" pitchFamily="34" charset="0"/>
              </a:rPr>
              <a:t>Προτείνεται αλλαγή των ορίων του ΚΑΖ</a:t>
            </a:r>
            <a:r>
              <a:rPr lang="el-GR" sz="1600" dirty="0" smtClean="0">
                <a:solidFill>
                  <a:schemeClr val="tx1"/>
                </a:solidFill>
                <a:latin typeface="Arial" pitchFamily="34" charset="0"/>
                <a:cs typeface="Arial" pitchFamily="34" charset="0"/>
              </a:rPr>
              <a:t>, σύμφωνα με την μελέτη της Δ/</a:t>
            </a:r>
            <a:r>
              <a:rPr lang="el-GR" sz="1600" dirty="0" err="1" smtClean="0">
                <a:solidFill>
                  <a:schemeClr val="tx1"/>
                </a:solidFill>
                <a:latin typeface="Arial" pitchFamily="34" charset="0"/>
                <a:cs typeface="Arial" pitchFamily="34" charset="0"/>
              </a:rPr>
              <a:t>νσης</a:t>
            </a:r>
            <a:r>
              <a:rPr lang="el-GR" sz="1600" dirty="0" smtClean="0">
                <a:solidFill>
                  <a:schemeClr val="tx1"/>
                </a:solidFill>
                <a:latin typeface="Arial" pitchFamily="34" charset="0"/>
                <a:cs typeface="Arial" pitchFamily="34" charset="0"/>
              </a:rPr>
              <a:t> Δασών αφαιρώντας το τμήμα που καταλαμβάνει την </a:t>
            </a:r>
            <a:r>
              <a:rPr lang="el-GR" sz="1600" dirty="0" err="1" smtClean="0">
                <a:solidFill>
                  <a:schemeClr val="tx1"/>
                </a:solidFill>
                <a:latin typeface="Arial" pitchFamily="34" charset="0"/>
                <a:cs typeface="Arial" pitchFamily="34" charset="0"/>
              </a:rPr>
              <a:t>Ευταλού</a:t>
            </a:r>
            <a:r>
              <a:rPr lang="el-GR" sz="1600" dirty="0" smtClean="0">
                <a:solidFill>
                  <a:schemeClr val="tx1"/>
                </a:solidFill>
                <a:latin typeface="Arial" pitchFamily="34" charset="0"/>
                <a:cs typeface="Arial" pitchFamily="34" charset="0"/>
              </a:rPr>
              <a:t>, ώστε η προτεινόμενη «ΤΑ1 </a:t>
            </a:r>
            <a:r>
              <a:rPr lang="el-GR" sz="1600" dirty="0" smtClean="0">
                <a:solidFill>
                  <a:schemeClr val="tx1"/>
                </a:solidFill>
                <a:latin typeface="Arial" pitchFamily="34" charset="0"/>
                <a:cs typeface="Arial" pitchFamily="34" charset="0"/>
              </a:rPr>
              <a:t>Ευθαλούς» </a:t>
            </a:r>
            <a:r>
              <a:rPr lang="el-GR" sz="1600" dirty="0" smtClean="0">
                <a:solidFill>
                  <a:schemeClr val="tx1"/>
                </a:solidFill>
                <a:latin typeface="Arial" pitchFamily="34" charset="0"/>
                <a:cs typeface="Arial" pitchFamily="34" charset="0"/>
              </a:rPr>
              <a:t>να μπορεί να </a:t>
            </a:r>
            <a:r>
              <a:rPr lang="el-GR" sz="1600" dirty="0" err="1" smtClean="0">
                <a:solidFill>
                  <a:schemeClr val="tx1"/>
                </a:solidFill>
                <a:latin typeface="Arial" pitchFamily="34" charset="0"/>
                <a:cs typeface="Arial" pitchFamily="34" charset="0"/>
              </a:rPr>
              <a:t>πολεοδομηθεί</a:t>
            </a:r>
            <a:r>
              <a:rPr lang="el-GR" sz="1600" dirty="0" smtClean="0">
                <a:solidFill>
                  <a:schemeClr val="tx1"/>
                </a:solidFill>
                <a:latin typeface="Arial" pitchFamily="34" charset="0"/>
                <a:cs typeface="Arial" pitchFamily="34" charset="0"/>
              </a:rPr>
              <a:t> ήπια και να εκτονώσει επαρκέστερα τις ανάγκες σε </a:t>
            </a:r>
            <a:r>
              <a:rPr lang="el-GR" sz="1600" dirty="0" smtClean="0">
                <a:solidFill>
                  <a:schemeClr val="tx1"/>
                </a:solidFill>
                <a:latin typeface="Arial" pitchFamily="34" charset="0"/>
                <a:cs typeface="Arial" pitchFamily="34" charset="0"/>
              </a:rPr>
              <a:t>δεύτερη και παραθεριστική </a:t>
            </a:r>
            <a:r>
              <a:rPr lang="el-GR" sz="1600" dirty="0" smtClean="0">
                <a:solidFill>
                  <a:schemeClr val="tx1"/>
                </a:solidFill>
                <a:latin typeface="Arial" pitchFamily="34" charset="0"/>
                <a:cs typeface="Arial" pitchFamily="34" charset="0"/>
              </a:rPr>
              <a:t>κατοικία, κέντρα εστίασης/αναψυχής και τουριστικά καταλύματα. </a:t>
            </a:r>
          </a:p>
          <a:p>
            <a:pPr marL="365760" lvl="1" indent="-256032">
              <a:buClr>
                <a:schemeClr val="accent3"/>
              </a:buClr>
              <a:buNone/>
            </a:pPr>
            <a:r>
              <a:rPr lang="el-GR" sz="1600" b="1" dirty="0" smtClean="0">
                <a:solidFill>
                  <a:schemeClr val="tx1"/>
                </a:solidFill>
                <a:latin typeface="Arial" pitchFamily="34" charset="0"/>
                <a:cs typeface="Arial" pitchFamily="34" charset="0"/>
              </a:rPr>
              <a:t>2. Κηρυγμένοι Αρχαιολογικοί χώροι, μνημεία και ιστορικοί τόποι: </a:t>
            </a:r>
            <a:r>
              <a:rPr lang="el-GR" sz="1600" dirty="0" smtClean="0">
                <a:solidFill>
                  <a:schemeClr val="tx1"/>
                </a:solidFill>
                <a:latin typeface="Arial" pitchFamily="34" charset="0"/>
                <a:cs typeface="Arial" pitchFamily="34" charset="0"/>
              </a:rPr>
              <a:t>Περιοχές αρχαιολογικού ελέγχου ενδιάμεσα </a:t>
            </a:r>
            <a:r>
              <a:rPr lang="el-GR" sz="1600" dirty="0" err="1" smtClean="0">
                <a:solidFill>
                  <a:schemeClr val="tx1"/>
                </a:solidFill>
                <a:latin typeface="Arial" pitchFamily="34" charset="0"/>
                <a:cs typeface="Arial" pitchFamily="34" charset="0"/>
              </a:rPr>
              <a:t>Μήθυμνας</a:t>
            </a:r>
            <a:r>
              <a:rPr lang="el-GR" sz="1600" dirty="0" smtClean="0">
                <a:solidFill>
                  <a:schemeClr val="tx1"/>
                </a:solidFill>
                <a:latin typeface="Arial" pitchFamily="34" charset="0"/>
                <a:cs typeface="Arial" pitchFamily="34" charset="0"/>
              </a:rPr>
              <a:t> με Πέτρα και στην περιοχή Ευθαλούς.</a:t>
            </a:r>
            <a:endParaRPr lang="el-GR" sz="1600" b="1" dirty="0" smtClean="0">
              <a:solidFill>
                <a:schemeClr val="tx1"/>
              </a:solidFill>
              <a:latin typeface="Arial" pitchFamily="34" charset="0"/>
              <a:cs typeface="Arial" pitchFamily="34" charset="0"/>
            </a:endParaRPr>
          </a:p>
          <a:p>
            <a:pPr marL="365760" lvl="1" indent="-256032">
              <a:buClr>
                <a:schemeClr val="accent3"/>
              </a:buClr>
              <a:buNone/>
            </a:pPr>
            <a:r>
              <a:rPr lang="el-GR" sz="1600" b="1" dirty="0" smtClean="0">
                <a:solidFill>
                  <a:schemeClr val="tx1"/>
                </a:solidFill>
                <a:latin typeface="Arial" pitchFamily="34" charset="0"/>
                <a:cs typeface="Arial" pitchFamily="34" charset="0"/>
              </a:rPr>
              <a:t>3. Ζώνη Προστασίας Ιαματικής Πηγής/Θερμοπηγής Ευθαλούς: </a:t>
            </a:r>
            <a:r>
              <a:rPr lang="el-GR" sz="1600" dirty="0" smtClean="0">
                <a:solidFill>
                  <a:schemeClr val="tx1"/>
                </a:solidFill>
                <a:latin typeface="Arial" pitchFamily="34" charset="0"/>
                <a:cs typeface="Arial" pitchFamily="34" charset="0"/>
              </a:rPr>
              <a:t>Το δημοτικό οικοπέδου της ΑΔΕΛ αποτελεί έκταση αποκλειστικής χρήσης ανάπτυξης </a:t>
            </a:r>
            <a:r>
              <a:rPr lang="el-GR" sz="1600" dirty="0" err="1" smtClean="0">
                <a:solidFill>
                  <a:schemeClr val="tx1"/>
                </a:solidFill>
                <a:latin typeface="Arial" pitchFamily="34" charset="0"/>
                <a:cs typeface="Arial" pitchFamily="34" charset="0"/>
              </a:rPr>
              <a:t>θερμαλισμού</a:t>
            </a:r>
            <a:r>
              <a:rPr lang="el-GR" sz="1600" dirty="0" smtClean="0">
                <a:solidFill>
                  <a:schemeClr val="tx1"/>
                </a:solidFill>
                <a:latin typeface="Arial" pitchFamily="34" charset="0"/>
                <a:cs typeface="Arial" pitchFamily="34" charset="0"/>
              </a:rPr>
              <a:t> και 1.000 μέτρα περιμετρικά της θερμοπηγής αποτελεί περιοχή προστασίας και ελέγχου ρύπανσης.</a:t>
            </a:r>
          </a:p>
          <a:p>
            <a:pPr marL="365760" lvl="1" indent="-256032">
              <a:buClr>
                <a:schemeClr val="accent3"/>
              </a:buClr>
              <a:buNone/>
            </a:pPr>
            <a:r>
              <a:rPr lang="el-GR" sz="1600" b="1" dirty="0" smtClean="0">
                <a:solidFill>
                  <a:schemeClr val="tx1"/>
                </a:solidFill>
                <a:latin typeface="Arial" pitchFamily="34" charset="0"/>
                <a:cs typeface="Arial" pitchFamily="34" charset="0"/>
              </a:rPr>
              <a:t>4. Βεβαιωμένο και Πιθανό Γεωθερμικό Πεδίο </a:t>
            </a:r>
            <a:r>
              <a:rPr lang="el-GR" sz="1600" b="1" dirty="0" err="1" smtClean="0">
                <a:solidFill>
                  <a:schemeClr val="tx1"/>
                </a:solidFill>
                <a:latin typeface="Arial" pitchFamily="34" charset="0"/>
                <a:cs typeface="Arial" pitchFamily="34" charset="0"/>
              </a:rPr>
              <a:t>Αργένου</a:t>
            </a:r>
            <a:r>
              <a:rPr lang="el-GR" sz="1600" b="1" dirty="0" smtClean="0">
                <a:solidFill>
                  <a:schemeClr val="tx1"/>
                </a:solidFill>
                <a:latin typeface="Arial" pitchFamily="34" charset="0"/>
                <a:cs typeface="Arial" pitchFamily="34" charset="0"/>
              </a:rPr>
              <a:t>: </a:t>
            </a:r>
            <a:r>
              <a:rPr lang="el-GR" sz="1600" dirty="0" smtClean="0">
                <a:solidFill>
                  <a:schemeClr val="tx1"/>
                </a:solidFill>
                <a:latin typeface="Arial" pitchFamily="34" charset="0"/>
                <a:cs typeface="Arial" pitchFamily="34" charset="0"/>
              </a:rPr>
              <a:t>Χαρακτηρίστηκε και </a:t>
            </a:r>
            <a:r>
              <a:rPr lang="el-GR" sz="1600" dirty="0" err="1" smtClean="0">
                <a:solidFill>
                  <a:schemeClr val="tx1"/>
                </a:solidFill>
                <a:latin typeface="Arial" pitchFamily="34" charset="0"/>
                <a:cs typeface="Arial" pitchFamily="34" charset="0"/>
              </a:rPr>
              <a:t>υπήχθηκε</a:t>
            </a:r>
            <a:r>
              <a:rPr lang="el-GR" sz="1600" dirty="0" smtClean="0">
                <a:solidFill>
                  <a:schemeClr val="tx1"/>
                </a:solidFill>
                <a:latin typeface="Arial" pitchFamily="34" charset="0"/>
                <a:cs typeface="Arial" pitchFamily="34" charset="0"/>
              </a:rPr>
              <a:t> σε κατηγορίες του Ν. 3175/03 σύμφωνα με την Υ.Α. Δ9Β/Φ166/2005, με 90ο</a:t>
            </a:r>
            <a:r>
              <a:rPr lang="en-US" sz="1600" dirty="0" smtClean="0">
                <a:solidFill>
                  <a:schemeClr val="tx1"/>
                </a:solidFill>
                <a:latin typeface="Arial" pitchFamily="34" charset="0"/>
                <a:cs typeface="Arial" pitchFamily="34" charset="0"/>
              </a:rPr>
              <a:t>C</a:t>
            </a:r>
            <a:r>
              <a:rPr lang="el-GR" sz="1600" dirty="0" smtClean="0">
                <a:solidFill>
                  <a:schemeClr val="tx1"/>
                </a:solidFill>
                <a:latin typeface="Arial" pitchFamily="34" charset="0"/>
                <a:cs typeface="Arial" pitchFamily="34" charset="0"/>
              </a:rPr>
              <a:t>, βάσει ΙΓΜΕ. Σκοπό η ολοκληρωμένη διαχείριση και ήπια εκμετάλλευση της ενιαίας γεωλογικής λεκάνης των γεωθερμικών πεδίων </a:t>
            </a:r>
            <a:r>
              <a:rPr lang="el-GR" sz="1600" dirty="0" err="1" smtClean="0">
                <a:solidFill>
                  <a:schemeClr val="tx1"/>
                </a:solidFill>
                <a:latin typeface="Arial" pitchFamily="34" charset="0"/>
                <a:cs typeface="Arial" pitchFamily="34" charset="0"/>
              </a:rPr>
              <a:t>Αργέννου</a:t>
            </a:r>
            <a:r>
              <a:rPr lang="el-GR" sz="1600" dirty="0" smtClean="0">
                <a:solidFill>
                  <a:schemeClr val="tx1"/>
                </a:solidFill>
                <a:latin typeface="Arial" pitchFamily="34" charset="0"/>
                <a:cs typeface="Arial" pitchFamily="34" charset="0"/>
              </a:rPr>
              <a:t>-</a:t>
            </a:r>
            <a:r>
              <a:rPr lang="el-GR" sz="1600" dirty="0" err="1" smtClean="0">
                <a:solidFill>
                  <a:schemeClr val="tx1"/>
                </a:solidFill>
                <a:latin typeface="Arial" pitchFamily="34" charset="0"/>
                <a:cs typeface="Arial" pitchFamily="34" charset="0"/>
              </a:rPr>
              <a:t>Ευθαλού</a:t>
            </a:r>
            <a:r>
              <a:rPr lang="el-GR" sz="1600" dirty="0" smtClean="0">
                <a:solidFill>
                  <a:schemeClr val="tx1"/>
                </a:solidFill>
                <a:latin typeface="Arial" pitchFamily="34" charset="0"/>
                <a:cs typeface="Arial" pitchFamily="34" charset="0"/>
              </a:rPr>
              <a:t> προς ενίσχυση του τουρισμού (</a:t>
            </a:r>
            <a:r>
              <a:rPr lang="el-GR" sz="1600" dirty="0" err="1" smtClean="0">
                <a:solidFill>
                  <a:schemeClr val="tx1"/>
                </a:solidFill>
                <a:latin typeface="Arial" pitchFamily="34" charset="0"/>
                <a:cs typeface="Arial" pitchFamily="34" charset="0"/>
              </a:rPr>
              <a:t>τηλεθέρμαση</a:t>
            </a:r>
            <a:r>
              <a:rPr lang="el-GR" sz="1600" dirty="0" smtClean="0">
                <a:solidFill>
                  <a:schemeClr val="tx1"/>
                </a:solidFill>
                <a:latin typeface="Arial" pitchFamily="34" charset="0"/>
                <a:cs typeface="Arial" pitchFamily="34" charset="0"/>
              </a:rPr>
              <a:t> κλπ) και του πρωτογενούς τομέα (θερμοκήπια κλπ) ως ανανεώσιμη πηγή ενέργειας που προωθεί τη βιώσιμη ανάπτυξη και εξυπηρετεί πρωτίστως το τοπικό συμφέρον της Λέσβου και δευτερευόντως γενικό συμφέρον της χώρας</a:t>
            </a:r>
            <a:r>
              <a:rPr lang="el-GR" sz="1600" dirty="0" smtClean="0">
                <a:latin typeface="Arial" pitchFamily="34" charset="0"/>
                <a:cs typeface="Arial" pitchFamily="34" charset="0"/>
              </a:rPr>
              <a:t>.</a:t>
            </a:r>
          </a:p>
          <a:p>
            <a:pPr marL="365760" lvl="1" indent="-256032">
              <a:buClr>
                <a:schemeClr val="accent3"/>
              </a:buClr>
              <a:buNone/>
            </a:pPr>
            <a:endParaRPr lang="el-GR" sz="16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452568"/>
          </a:xfrm>
        </p:spPr>
        <p:txBody>
          <a:bodyPr>
            <a:noAutofit/>
          </a:bodyPr>
          <a:lstStyle/>
          <a:p>
            <a:pPr algn="l"/>
            <a:r>
              <a:rPr lang="el-GR" sz="2000" dirty="0" smtClean="0">
                <a:latin typeface="Arial" pitchFamily="34" charset="0"/>
                <a:cs typeface="Arial" pitchFamily="34" charset="0"/>
              </a:rPr>
              <a:t>Βασικά έργα και δίκτυα υποδομής </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14282" y="785794"/>
            <a:ext cx="3168352" cy="279722"/>
          </a:xfrm>
        </p:spPr>
        <p:txBody>
          <a:bodyPr/>
          <a:lstStyle/>
          <a:p>
            <a:r>
              <a:rPr lang="el-GR" sz="1300" cap="none" dirty="0" smtClean="0"/>
              <a:t>Οδικό δίκτυο</a:t>
            </a:r>
            <a:endParaRPr lang="el-GR" sz="1300" dirty="0"/>
          </a:p>
        </p:txBody>
      </p:sp>
      <p:sp>
        <p:nvSpPr>
          <p:cNvPr id="4" name="Text Placeholder 3"/>
          <p:cNvSpPr>
            <a:spLocks noGrp="1"/>
          </p:cNvSpPr>
          <p:nvPr>
            <p:ph type="body" sz="half" idx="3"/>
          </p:nvPr>
        </p:nvSpPr>
        <p:spPr>
          <a:xfrm>
            <a:off x="3923928" y="764704"/>
            <a:ext cx="2448272" cy="279722"/>
          </a:xfrm>
        </p:spPr>
        <p:txBody>
          <a:bodyPr/>
          <a:lstStyle/>
          <a:p>
            <a:r>
              <a:rPr lang="el-GR" sz="1300" cap="none" dirty="0" smtClean="0"/>
              <a:t>Θαλάσσιες μεταφορές</a:t>
            </a:r>
            <a:endParaRPr lang="el-GR" sz="1300" dirty="0"/>
          </a:p>
        </p:txBody>
      </p:sp>
      <p:sp>
        <p:nvSpPr>
          <p:cNvPr id="5" name="Content Placeholder 4"/>
          <p:cNvSpPr>
            <a:spLocks noGrp="1"/>
          </p:cNvSpPr>
          <p:nvPr>
            <p:ph sz="quarter" idx="2"/>
          </p:nvPr>
        </p:nvSpPr>
        <p:spPr>
          <a:xfrm>
            <a:off x="-142908" y="1142984"/>
            <a:ext cx="4000528" cy="5572164"/>
          </a:xfrm>
        </p:spPr>
        <p:txBody>
          <a:bodyPr>
            <a:normAutofit fontScale="92500" lnSpcReduction="10000"/>
          </a:bodyPr>
          <a:lstStyle/>
          <a:p>
            <a:pPr>
              <a:spcBef>
                <a:spcPts val="600"/>
              </a:spcBef>
            </a:pPr>
            <a:r>
              <a:rPr lang="el-GR" sz="1600" dirty="0" smtClean="0">
                <a:latin typeface="Arial" pitchFamily="34" charset="0"/>
                <a:cs typeface="Arial" pitchFamily="34" charset="0"/>
              </a:rPr>
              <a:t>Νέος δρόμος σύνδεσης των οικισμών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 Ευθαλούς και Σκάλας Συκαμνιάς</a:t>
            </a:r>
          </a:p>
          <a:p>
            <a:pPr>
              <a:spcBef>
                <a:spcPts val="600"/>
              </a:spcBef>
            </a:pPr>
            <a:r>
              <a:rPr lang="el-GR" sz="1600" dirty="0" smtClean="0">
                <a:latin typeface="Arial" pitchFamily="34" charset="0"/>
                <a:cs typeface="Arial" pitchFamily="34" charset="0"/>
              </a:rPr>
              <a:t>Περιφερειακή οδός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 βόρεια του κάστρου</a:t>
            </a:r>
            <a:r>
              <a:rPr lang="el-GR" sz="1600" dirty="0" smtClean="0">
                <a:latin typeface="Arial" charset="0"/>
                <a:cs typeface="Arial" charset="0"/>
              </a:rPr>
              <a:t> μέχρι κοντά στο λιμάνι. </a:t>
            </a:r>
            <a:endParaRPr lang="el-GR" sz="1600" dirty="0" smtClean="0">
              <a:latin typeface="Arial" pitchFamily="34" charset="0"/>
              <a:cs typeface="Arial" pitchFamily="34" charset="0"/>
            </a:endParaRPr>
          </a:p>
          <a:p>
            <a:pPr>
              <a:spcBef>
                <a:spcPts val="600"/>
              </a:spcBef>
            </a:pPr>
            <a:r>
              <a:rPr lang="el-GR" sz="1600" dirty="0" smtClean="0">
                <a:latin typeface="Arial" pitchFamily="34" charset="0"/>
                <a:cs typeface="Arial" pitchFamily="34" charset="0"/>
              </a:rPr>
              <a:t>Περιφερειακός δρόμος Σκάλας Συκαμνιάς</a:t>
            </a:r>
          </a:p>
          <a:p>
            <a:pPr>
              <a:spcBef>
                <a:spcPts val="600"/>
              </a:spcBef>
            </a:pPr>
            <a:r>
              <a:rPr lang="el-GR" sz="1600" dirty="0" smtClean="0">
                <a:latin typeface="Arial" pitchFamily="34" charset="0"/>
                <a:cs typeface="Arial" pitchFamily="34" charset="0"/>
              </a:rPr>
              <a:t>Ολοκλήρωση δρόμου Λιγώνα προς δρόμο </a:t>
            </a:r>
            <a:r>
              <a:rPr lang="el-GR" sz="1600" dirty="0" err="1" smtClean="0">
                <a:latin typeface="Arial" pitchFamily="34" charset="0"/>
                <a:cs typeface="Arial" pitchFamily="34" charset="0"/>
              </a:rPr>
              <a:t>Βαφειού</a:t>
            </a:r>
            <a:r>
              <a:rPr lang="el-GR" sz="1600" dirty="0" smtClean="0">
                <a:latin typeface="Arial" pitchFamily="34" charset="0"/>
                <a:cs typeface="Arial" pitchFamily="34" charset="0"/>
              </a:rPr>
              <a:t>.</a:t>
            </a:r>
          </a:p>
          <a:p>
            <a:pPr>
              <a:spcBef>
                <a:spcPts val="600"/>
              </a:spcBef>
            </a:pPr>
            <a:r>
              <a:rPr lang="el-GR" sz="1600" dirty="0" smtClean="0">
                <a:latin typeface="Arial" pitchFamily="34" charset="0"/>
                <a:cs typeface="Arial" pitchFamily="34" charset="0"/>
              </a:rPr>
              <a:t>Βελτίωση βατότητας βασικών αγροτικών δρόμων σε ολόκληρη τη Δ.Ε. </a:t>
            </a:r>
            <a:r>
              <a:rPr lang="el-GR" sz="1600" dirty="0" err="1" smtClean="0">
                <a:latin typeface="Arial" pitchFamily="34" charset="0"/>
                <a:cs typeface="Arial" pitchFamily="34" charset="0"/>
              </a:rPr>
              <a:t>Μήθυμνας</a:t>
            </a:r>
            <a:endParaRPr lang="el-GR" sz="1600" dirty="0" smtClean="0">
              <a:latin typeface="Arial" pitchFamily="34" charset="0"/>
              <a:cs typeface="Arial" pitchFamily="34" charset="0"/>
            </a:endParaRPr>
          </a:p>
          <a:p>
            <a:pPr lvl="0">
              <a:spcBef>
                <a:spcPts val="600"/>
              </a:spcBef>
            </a:pPr>
            <a:endParaRPr lang="el-GR" sz="1600" dirty="0" smtClean="0">
              <a:latin typeface="Arial" pitchFamily="34" charset="0"/>
              <a:cs typeface="Arial" pitchFamily="34" charset="0"/>
            </a:endParaRPr>
          </a:p>
          <a:p>
            <a:pPr lvl="0">
              <a:spcBef>
                <a:spcPts val="600"/>
              </a:spcBef>
            </a:pPr>
            <a:r>
              <a:rPr lang="el-GR" sz="1600" dirty="0" smtClean="0">
                <a:latin typeface="Arial" pitchFamily="34" charset="0"/>
                <a:cs typeface="Arial" pitchFamily="34" charset="0"/>
              </a:rPr>
              <a:t>Ολοκλήρωση των έργων ύδρευσης, αποχέτευσης, των Τ.Κ. </a:t>
            </a:r>
            <a:r>
              <a:rPr lang="el-GR" sz="1600" dirty="0" err="1" smtClean="0">
                <a:latin typeface="Arial" pitchFamily="34" charset="0"/>
                <a:cs typeface="Arial" pitchFamily="34" charset="0"/>
              </a:rPr>
              <a:t>Αργέννου</a:t>
            </a:r>
            <a:r>
              <a:rPr lang="el-GR" sz="1600" dirty="0" smtClean="0">
                <a:latin typeface="Arial" pitchFamily="34" charset="0"/>
                <a:cs typeface="Arial" pitchFamily="34" charset="0"/>
              </a:rPr>
              <a:t>, </a:t>
            </a:r>
            <a:r>
              <a:rPr lang="el-GR" sz="1600" dirty="0" err="1" smtClean="0">
                <a:latin typeface="Arial" pitchFamily="34" charset="0"/>
                <a:cs typeface="Arial" pitchFamily="34" charset="0"/>
              </a:rPr>
              <a:t>Λεπέτυμνου</a:t>
            </a:r>
            <a:r>
              <a:rPr lang="el-GR" sz="1600" dirty="0" smtClean="0">
                <a:latin typeface="Arial" pitchFamily="34" charset="0"/>
                <a:cs typeface="Arial" pitchFamily="34" charset="0"/>
              </a:rPr>
              <a:t> και </a:t>
            </a:r>
            <a:r>
              <a:rPr lang="el-GR" sz="1600" dirty="0" err="1" smtClean="0">
                <a:latin typeface="Arial" pitchFamily="34" charset="0"/>
                <a:cs typeface="Arial" pitchFamily="34" charset="0"/>
              </a:rPr>
              <a:t>Συκαμινέας</a:t>
            </a:r>
            <a:r>
              <a:rPr lang="el-GR" sz="1600" dirty="0" smtClean="0">
                <a:latin typeface="Arial" pitchFamily="34" charset="0"/>
                <a:cs typeface="Arial" pitchFamily="34" charset="0"/>
              </a:rPr>
              <a:t> και κατασκευής ΕΕΛ με τριτοβάθμια επεξεργασία και διάθεση των επεξεργασμένων για άρδευση ελαιοκαλλιεργειών της περιοχής. </a:t>
            </a:r>
          </a:p>
          <a:p>
            <a:pPr lvl="0">
              <a:spcBef>
                <a:spcPts val="600"/>
              </a:spcBef>
            </a:pPr>
            <a:r>
              <a:rPr lang="el-GR" sz="1600" dirty="0" smtClean="0">
                <a:latin typeface="Arial" pitchFamily="34" charset="0"/>
                <a:cs typeface="Arial" pitchFamily="34" charset="0"/>
              </a:rPr>
              <a:t>Αντιπλημμυρική προστασία του οικισμού </a:t>
            </a:r>
            <a:r>
              <a:rPr lang="el-GR" sz="1600" dirty="0" err="1" smtClean="0">
                <a:latin typeface="Arial" pitchFamily="34" charset="0"/>
                <a:cs typeface="Arial" pitchFamily="34" charset="0"/>
              </a:rPr>
              <a:t>Λεπέτυμνου</a:t>
            </a:r>
            <a:r>
              <a:rPr lang="el-GR" sz="1600" dirty="0" smtClean="0">
                <a:latin typeface="Arial" pitchFamily="34" charset="0"/>
                <a:cs typeface="Arial" pitchFamily="34" charset="0"/>
              </a:rPr>
              <a:t> πιθανόν με την δημιουργία μικρού δρόμου πρόσβασης στη δυτική πλευρά του οικισμού από τον επαρχιακό δρόμο.</a:t>
            </a:r>
            <a:endParaRPr lang="el-GR" sz="1600" dirty="0" smtClean="0"/>
          </a:p>
          <a:p>
            <a:endParaRPr lang="el-GR" sz="1600" dirty="0" smtClean="0">
              <a:latin typeface="Arial" pitchFamily="34" charset="0"/>
              <a:cs typeface="Arial" pitchFamily="34" charset="0"/>
            </a:endParaRPr>
          </a:p>
        </p:txBody>
      </p:sp>
      <p:sp>
        <p:nvSpPr>
          <p:cNvPr id="6" name="Content Placeholder 5"/>
          <p:cNvSpPr>
            <a:spLocks noGrp="1"/>
          </p:cNvSpPr>
          <p:nvPr>
            <p:ph sz="quarter" idx="4"/>
          </p:nvPr>
        </p:nvSpPr>
        <p:spPr>
          <a:xfrm>
            <a:off x="3635896" y="1214991"/>
            <a:ext cx="2664295" cy="5622209"/>
          </a:xfrm>
        </p:spPr>
        <p:txBody>
          <a:bodyPr>
            <a:normAutofit/>
          </a:bodyPr>
          <a:lstStyle/>
          <a:p>
            <a:pPr lvl="0"/>
            <a:r>
              <a:rPr lang="el-GR" sz="1600" dirty="0" smtClean="0">
                <a:latin typeface="Arial" pitchFamily="34" charset="0"/>
                <a:cs typeface="Arial" pitchFamily="34" charset="0"/>
              </a:rPr>
              <a:t>Βελτίωση χωρητικότητας αλιευτικού καταφυγίου Σκ. Συκαμνιάς</a:t>
            </a:r>
          </a:p>
          <a:p>
            <a:pPr lvl="0"/>
            <a:r>
              <a:rPr lang="el-GR" sz="1600" dirty="0" smtClean="0">
                <a:latin typeface="Arial" pitchFamily="34" charset="0"/>
                <a:cs typeface="Arial" pitchFamily="34" charset="0"/>
              </a:rPr>
              <a:t>Ενίσχυση προσήνεμου μόλου αλιευτικού καταφυγίου Μήθυμνας. </a:t>
            </a:r>
          </a:p>
          <a:p>
            <a:pPr lvl="0"/>
            <a:r>
              <a:rPr lang="el-GR" sz="1600" dirty="0" smtClean="0">
                <a:latin typeface="Arial" pitchFamily="34" charset="0"/>
                <a:cs typeface="Arial" pitchFamily="34" charset="0"/>
              </a:rPr>
              <a:t>Θεσμοθέτηση πύλης εισόδου αλλοδαπών επισκεπτών στο λιμάνι της Πέτρας για την αύξηση της τουριστικής κίνησης στην περιοχή.</a:t>
            </a:r>
          </a:p>
          <a:p>
            <a:endParaRPr lang="el-GR" sz="1100" dirty="0" smtClean="0"/>
          </a:p>
          <a:p>
            <a:endParaRPr lang="el-GR" sz="1100" dirty="0" smtClean="0"/>
          </a:p>
          <a:p>
            <a:endParaRPr lang="el-GR" sz="1100" dirty="0" smtClean="0"/>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621284" y="785794"/>
            <a:ext cx="2376264"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Ανάπτυξη εναλλακτικού</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τουρισμού</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286999"/>
            <a:ext cx="3131840" cy="5541453"/>
          </a:xfrm>
          <a:prstGeom prst="rect">
            <a:avLst/>
          </a:prstGeom>
        </p:spPr>
        <p:txBody>
          <a:bodyPr vert="horz">
            <a:normAutofit lnSpcReduction="10000"/>
          </a:bodyPr>
          <a:lstStyle/>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Ολοκλήρωση αναγνώρισης, προστασία και ανάδειξη Ιαματικής πηγής </a:t>
            </a:r>
            <a:r>
              <a:rPr lang="el-GR" sz="1600" dirty="0" err="1" smtClean="0">
                <a:latin typeface="Arial" pitchFamily="34" charset="0"/>
                <a:cs typeface="Arial" pitchFamily="34" charset="0"/>
              </a:rPr>
              <a:t>Εφταλούς</a:t>
            </a:r>
            <a:endParaRPr lang="el-GR" sz="1600" dirty="0" smtClean="0">
              <a:latin typeface="Arial" pitchFamily="34" charset="0"/>
              <a:cs typeface="Arial" pitchFamily="34" charset="0"/>
            </a:endParaRP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Συντήρηση, εμπλουτισμός, προβολή και προώθηση της χρήσης των μονοπατιών περιοχής για περιπατητικές διαδρομές και παρατήρηση της φύσης στον Λεπέτυμνο. </a:t>
            </a: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Αξιοποίηση του ορεινού όγκου του </a:t>
            </a:r>
            <a:r>
              <a:rPr lang="el-GR" sz="1600" dirty="0" err="1" smtClean="0">
                <a:latin typeface="Arial" pitchFamily="34" charset="0"/>
                <a:cs typeface="Arial" pitchFamily="34" charset="0"/>
              </a:rPr>
              <a:t>Λεπέτυμνου</a:t>
            </a:r>
            <a:r>
              <a:rPr lang="el-GR" sz="1600" dirty="0" smtClean="0">
                <a:latin typeface="Arial" pitchFamily="34" charset="0"/>
                <a:cs typeface="Arial" pitchFamily="34" charset="0"/>
              </a:rPr>
              <a:t> και των ορεινών οικισμών Δ.Ε. Μήθυμνας, σε συνδυασμό και με τους ορεινούς οικισμούς των γειτονικών Δ.Ε. </a:t>
            </a:r>
            <a:r>
              <a:rPr lang="el-GR" sz="1600" dirty="0" err="1" smtClean="0">
                <a:latin typeface="Arial" pitchFamily="34" charset="0"/>
                <a:cs typeface="Arial" pitchFamily="34" charset="0"/>
              </a:rPr>
              <a:t>Μανταμάδου</a:t>
            </a:r>
            <a:r>
              <a:rPr lang="el-GR" sz="1600" dirty="0" smtClean="0">
                <a:latin typeface="Arial" pitchFamily="34" charset="0"/>
                <a:cs typeface="Arial" pitchFamily="34" charset="0"/>
              </a:rPr>
              <a:t> &amp; Πέτρας για την ανάπτυξη τουρισμού φύσης (οικοτουρισμού, αγροτουρισμού, - Δίκτυο διαδρομών ποδηλάτων ασφάλτου, </a:t>
            </a:r>
            <a:r>
              <a:rPr lang="el-GR" sz="1600" dirty="0" err="1" smtClean="0">
                <a:latin typeface="Arial" pitchFamily="34" charset="0"/>
                <a:cs typeface="Arial" pitchFamily="34" charset="0"/>
              </a:rPr>
              <a:t>mountain</a:t>
            </a:r>
            <a:r>
              <a:rPr lang="el-GR" sz="1600" dirty="0" smtClean="0">
                <a:latin typeface="Arial" pitchFamily="34" charset="0"/>
                <a:cs typeface="Arial" pitchFamily="34" charset="0"/>
              </a:rPr>
              <a:t> </a:t>
            </a:r>
            <a:r>
              <a:rPr lang="el-GR" sz="1600" dirty="0" err="1" smtClean="0">
                <a:latin typeface="Arial" pitchFamily="34" charset="0"/>
                <a:cs typeface="Arial" pitchFamily="34" charset="0"/>
              </a:rPr>
              <a:t>bike</a:t>
            </a:r>
            <a:r>
              <a:rPr lang="el-GR" sz="1600" dirty="0" smtClean="0">
                <a:latin typeface="Arial" pitchFamily="34" charset="0"/>
                <a:cs typeface="Arial" pitchFamily="34" charset="0"/>
              </a:rPr>
              <a:t> και ζώων (γαϊδούρι, μουλάρι άλογο κτλ.).</a:t>
            </a:r>
          </a:p>
          <a:p>
            <a:pPr marL="365760" lvl="0" indent="-256032">
              <a:spcBef>
                <a:spcPts val="300"/>
              </a:spcBef>
              <a:buClr>
                <a:schemeClr val="accent3"/>
              </a:buClr>
              <a:buFont typeface="Georgia"/>
              <a:buChar char="•"/>
              <a:defRPr/>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9" name="Text Placeholder 2"/>
          <p:cNvSpPr txBox="1">
            <a:spLocks/>
          </p:cNvSpPr>
          <p:nvPr/>
        </p:nvSpPr>
        <p:spPr>
          <a:xfrm>
            <a:off x="285720" y="3786190"/>
            <a:ext cx="3168352"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lvl="0">
              <a:spcBef>
                <a:spcPts val="300"/>
              </a:spcBef>
              <a:buClr>
                <a:schemeClr val="accent3"/>
              </a:buClr>
            </a:pPr>
            <a:r>
              <a:rPr lang="el-GR" sz="1300" b="1" dirty="0" smtClean="0">
                <a:solidFill>
                  <a:schemeClr val="tx1">
                    <a:tint val="95000"/>
                  </a:schemeClr>
                </a:solidFill>
              </a:rPr>
              <a:t>Έργα ύδρευσης – αποχέτευσης</a:t>
            </a:r>
            <a:endParaRPr lang="el-GR" sz="1300" b="1" dirty="0">
              <a:solidFill>
                <a:schemeClr val="tx1">
                  <a:tint val="9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656772"/>
          </a:xfrm>
        </p:spPr>
        <p:txBody>
          <a:bodyPr>
            <a:noAutofit/>
          </a:bodyPr>
          <a:lstStyle/>
          <a:p>
            <a:pPr algn="l"/>
            <a:r>
              <a:rPr lang="el-GR" sz="2000" dirty="0" smtClean="0">
                <a:latin typeface="Arial" pitchFamily="34" charset="0"/>
                <a:cs typeface="Arial" pitchFamily="34" charset="0"/>
              </a:rPr>
              <a:t>Παρεμβάσεις ανάπτυξης της γεωργίας και της κτηνοτροφίας</a:t>
            </a:r>
            <a:endParaRPr lang="el-GR" sz="2000" dirty="0">
              <a:latin typeface="Arial" pitchFamily="34" charset="0"/>
              <a:cs typeface="Arial" pitchFamily="34" charset="0"/>
            </a:endParaRPr>
          </a:p>
        </p:txBody>
      </p:sp>
      <p:sp>
        <p:nvSpPr>
          <p:cNvPr id="5" name="Content Placeholder 4"/>
          <p:cNvSpPr>
            <a:spLocks noGrp="1"/>
          </p:cNvSpPr>
          <p:nvPr>
            <p:ph sz="quarter" idx="2"/>
          </p:nvPr>
        </p:nvSpPr>
        <p:spPr>
          <a:xfrm>
            <a:off x="500034" y="1000108"/>
            <a:ext cx="8358246" cy="5643602"/>
          </a:xfrm>
        </p:spPr>
        <p:txBody>
          <a:bodyPr>
            <a:noAutofit/>
          </a:bodyPr>
          <a:lstStyle/>
          <a:p>
            <a:pPr lvl="0" algn="just">
              <a:spcBef>
                <a:spcPts val="0"/>
              </a:spcBef>
              <a:spcAft>
                <a:spcPts val="600"/>
              </a:spcAft>
            </a:pPr>
            <a:r>
              <a:rPr lang="el-GR" sz="1600" dirty="0" smtClean="0">
                <a:latin typeface="Arial" pitchFamily="34" charset="0"/>
                <a:cs typeface="Arial" pitchFamily="34" charset="0"/>
              </a:rPr>
              <a:t>Προώθηση της διαδικασίας καθορισμού της γης πρώτης ποιότητας στην Δ.Ε. Μήθυμνας και της καλλιέργειας συγκεκριμένων ειδών, σε συνδυασμό με την ύπαρξη ή όχι κατάλληλης αγοράς, αλλά και για την δυνατότητα ή μη καθετοποίησης της παραγωγής. </a:t>
            </a:r>
          </a:p>
          <a:p>
            <a:pPr lvl="0" algn="just">
              <a:spcBef>
                <a:spcPts val="0"/>
              </a:spcBef>
              <a:spcAft>
                <a:spcPts val="600"/>
              </a:spcAft>
            </a:pPr>
            <a:r>
              <a:rPr lang="el-GR" sz="1600" dirty="0" smtClean="0">
                <a:latin typeface="Arial" pitchFamily="34" charset="0"/>
                <a:cs typeface="Arial" pitchFamily="34" charset="0"/>
              </a:rPr>
              <a:t>Ένταξη της Δ.Ε. σε εθνικά και διεθνή δίκτυα που αφορούν στην εκμετάλλευση και προβολή της ελιάς, με σκοπό την ανταλλαγή εμπειριών, μεθόδων και τεχνικών στην καλλιέργεια, τη μεταποίηση και την προώθηση – προβολή των προϊόντων ελιάς. </a:t>
            </a:r>
          </a:p>
          <a:p>
            <a:pPr lvl="0" algn="just">
              <a:spcBef>
                <a:spcPts val="0"/>
              </a:spcBef>
              <a:spcAft>
                <a:spcPts val="600"/>
              </a:spcAft>
            </a:pPr>
            <a:r>
              <a:rPr lang="el-GR" sz="1600" dirty="0" smtClean="0">
                <a:latin typeface="Arial" pitchFamily="34" charset="0"/>
                <a:cs typeface="Arial" pitchFamily="34" charset="0"/>
              </a:rPr>
              <a:t>Διερεύνηση του ενδεχομένου αναδιάρθρωσης των καλλιεργειών για την απαλοιφή της εξάρτησης από την μονοκαλλιέργεια της ελιάς με συνδυασμό γεωπονικών, υδρογεωλογικών, περιβαλλοντικών και οικονομοτεχνικών μελετών.</a:t>
            </a:r>
          </a:p>
          <a:p>
            <a:pPr lvl="0" algn="just">
              <a:spcBef>
                <a:spcPts val="0"/>
              </a:spcBef>
              <a:spcAft>
                <a:spcPts val="600"/>
              </a:spcAft>
            </a:pPr>
            <a:r>
              <a:rPr lang="el-GR" sz="1600" dirty="0" smtClean="0">
                <a:latin typeface="Arial" pitchFamily="34" charset="0"/>
                <a:cs typeface="Arial" pitchFamily="34" charset="0"/>
              </a:rPr>
              <a:t>Εκσυγχρονισμό των παλαιών αρδευτικών δικτύων με </a:t>
            </a:r>
            <a:r>
              <a:rPr lang="el-GR" sz="1600" dirty="0" err="1" smtClean="0">
                <a:latin typeface="Arial" pitchFamily="34" charset="0"/>
                <a:cs typeface="Arial" pitchFamily="34" charset="0"/>
              </a:rPr>
              <a:t>τσιμενταύλακες</a:t>
            </a:r>
            <a:r>
              <a:rPr lang="el-GR" sz="1600" dirty="0" smtClean="0">
                <a:latin typeface="Arial" pitchFamily="34" charset="0"/>
                <a:cs typeface="Arial" pitchFamily="34" charset="0"/>
              </a:rPr>
              <a:t> στις αγροτικές περιφέρειες του </a:t>
            </a:r>
            <a:r>
              <a:rPr lang="el-GR" sz="1600" dirty="0" err="1" smtClean="0">
                <a:latin typeface="Arial" pitchFamily="34" charset="0"/>
                <a:cs typeface="Arial" pitchFamily="34" charset="0"/>
              </a:rPr>
              <a:t>Λεπέτυμνου</a:t>
            </a:r>
            <a:r>
              <a:rPr lang="el-GR" sz="1600" dirty="0" smtClean="0">
                <a:latin typeface="Arial" pitchFamily="34" charset="0"/>
                <a:cs typeface="Arial" pitchFamily="34" charset="0"/>
              </a:rPr>
              <a:t>, </a:t>
            </a:r>
            <a:r>
              <a:rPr lang="el-GR" sz="1600" dirty="0" err="1" smtClean="0">
                <a:latin typeface="Arial" pitchFamily="34" charset="0"/>
                <a:cs typeface="Arial" pitchFamily="34" charset="0"/>
              </a:rPr>
              <a:t>Αργέννου</a:t>
            </a:r>
            <a:r>
              <a:rPr lang="el-GR" sz="1600" dirty="0" smtClean="0">
                <a:latin typeface="Arial" pitchFamily="34" charset="0"/>
                <a:cs typeface="Arial" pitchFamily="34" charset="0"/>
              </a:rPr>
              <a:t> και </a:t>
            </a:r>
            <a:r>
              <a:rPr lang="el-GR" sz="1600" dirty="0" err="1" smtClean="0">
                <a:latin typeface="Arial" pitchFamily="34" charset="0"/>
                <a:cs typeface="Arial" pitchFamily="34" charset="0"/>
              </a:rPr>
              <a:t>Βαφειού</a:t>
            </a:r>
            <a:r>
              <a:rPr lang="el-GR" sz="1600" dirty="0" smtClean="0">
                <a:latin typeface="Arial" pitchFamily="34" charset="0"/>
                <a:cs typeface="Arial" pitchFamily="34" charset="0"/>
              </a:rPr>
              <a:t> </a:t>
            </a:r>
            <a:r>
              <a:rPr lang="el-GR" sz="1600" dirty="0" smtClean="0">
                <a:latin typeface="Arial" pitchFamily="34" charset="0"/>
                <a:cs typeface="Arial" pitchFamily="34" charset="0"/>
              </a:rPr>
              <a:t>και κ</a:t>
            </a:r>
            <a:r>
              <a:rPr lang="el-GR" sz="1600" dirty="0" smtClean="0">
                <a:latin typeface="Arial" pitchFamily="34" charset="0"/>
                <a:cs typeface="Arial" pitchFamily="34" charset="0"/>
              </a:rPr>
              <a:t>ατασκευή </a:t>
            </a:r>
            <a:r>
              <a:rPr lang="el-GR" sz="1600" dirty="0" smtClean="0">
                <a:latin typeface="Arial" pitchFamily="34" charset="0"/>
                <a:cs typeface="Arial" pitchFamily="34" charset="0"/>
              </a:rPr>
              <a:t>μικρών φραγμάτων ή </a:t>
            </a:r>
            <a:r>
              <a:rPr lang="el-GR" sz="1600" dirty="0" err="1" smtClean="0">
                <a:latin typeface="Arial" pitchFamily="34" charset="0"/>
                <a:cs typeface="Arial" pitchFamily="34" charset="0"/>
              </a:rPr>
              <a:t>λιμνοδεξαμενών</a:t>
            </a:r>
            <a:r>
              <a:rPr lang="el-GR" sz="1600" dirty="0" smtClean="0">
                <a:latin typeface="Arial" pitchFamily="34" charset="0"/>
                <a:cs typeface="Arial" pitchFamily="34" charset="0"/>
              </a:rPr>
              <a:t> για κτηνοτροφικούς και αρδευτικούς σκοπούς. </a:t>
            </a:r>
            <a:endParaRPr lang="el-GR" sz="1600" dirty="0" smtClean="0">
              <a:latin typeface="Arial" pitchFamily="34" charset="0"/>
              <a:cs typeface="Arial" pitchFamily="34" charset="0"/>
            </a:endParaRPr>
          </a:p>
          <a:p>
            <a:pPr algn="just">
              <a:spcBef>
                <a:spcPts val="0"/>
              </a:spcBef>
              <a:spcAft>
                <a:spcPts val="600"/>
              </a:spcAft>
            </a:pPr>
            <a:r>
              <a:rPr lang="el-GR" sz="1600" dirty="0" smtClean="0">
                <a:latin typeface="Arial" pitchFamily="34" charset="0"/>
                <a:cs typeface="Arial" pitchFamily="34" charset="0"/>
              </a:rPr>
              <a:t>Οριοθέτηση των σε χρήση υπαρχόντων βοσκοτόπων της Δ.Ε.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 και σωστή διαχείριση των βοσκοτόπων </a:t>
            </a:r>
            <a:r>
              <a:rPr lang="el-GR" sz="1600" dirty="0" smtClean="0">
                <a:latin typeface="Arial" charset="0"/>
                <a:cs typeface="Arial" charset="0"/>
              </a:rPr>
              <a:t>για αποφυγή της υποβάθμισής τους, </a:t>
            </a:r>
            <a:r>
              <a:rPr lang="el-GR" sz="1600" dirty="0" smtClean="0">
                <a:latin typeface="Arial" pitchFamily="34" charset="0"/>
                <a:cs typeface="Arial" pitchFamily="34" charset="0"/>
              </a:rPr>
              <a:t>με γνώμονα την </a:t>
            </a:r>
            <a:r>
              <a:rPr lang="el-GR" sz="1600" dirty="0" err="1" smtClean="0">
                <a:latin typeface="Arial" pitchFamily="34" charset="0"/>
                <a:cs typeface="Arial" pitchFamily="34" charset="0"/>
              </a:rPr>
              <a:t>βοσκοϊκανότητά</a:t>
            </a:r>
            <a:r>
              <a:rPr lang="el-GR" sz="1600" dirty="0" smtClean="0">
                <a:latin typeface="Arial" pitchFamily="34" charset="0"/>
                <a:cs typeface="Arial" pitchFamily="34" charset="0"/>
              </a:rPr>
              <a:t> τους και σε εφαρμογή του Κώδικα Ορθής Γεωργικής Πρακτικής.</a:t>
            </a:r>
          </a:p>
          <a:p>
            <a:pPr algn="just">
              <a:spcBef>
                <a:spcPts val="0"/>
              </a:spcBef>
              <a:spcAft>
                <a:spcPts val="600"/>
              </a:spcAft>
            </a:pPr>
            <a:r>
              <a:rPr lang="el-GR" sz="1600" dirty="0" smtClean="0">
                <a:latin typeface="Arial" pitchFamily="34" charset="0"/>
                <a:cs typeface="Arial" pitchFamily="34" charset="0"/>
              </a:rPr>
              <a:t>Ενίσχυση της δραστηριοποίησης των Συνεταιρισμών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 και Α.Σ. </a:t>
            </a:r>
            <a:r>
              <a:rPr lang="el-GR" sz="1600" dirty="0" err="1" smtClean="0">
                <a:latin typeface="Arial" pitchFamily="34" charset="0"/>
                <a:cs typeface="Arial" pitchFamily="34" charset="0"/>
              </a:rPr>
              <a:t>Συκαμινέας</a:t>
            </a:r>
            <a:r>
              <a:rPr lang="el-GR" sz="1600" dirty="0" smtClean="0">
                <a:latin typeface="Arial" pitchFamily="34" charset="0"/>
                <a:cs typeface="Arial" pitchFamily="34" charset="0"/>
              </a:rPr>
              <a:t>-</a:t>
            </a:r>
            <a:r>
              <a:rPr lang="el-GR" sz="1600" dirty="0" err="1" smtClean="0">
                <a:latin typeface="Arial" pitchFamily="34" charset="0"/>
                <a:cs typeface="Arial" pitchFamily="34" charset="0"/>
              </a:rPr>
              <a:t>Λεπέτυμνου</a:t>
            </a:r>
            <a:r>
              <a:rPr lang="el-GR" sz="1600" dirty="0" smtClean="0">
                <a:latin typeface="Arial" pitchFamily="34" charset="0"/>
                <a:cs typeface="Arial" pitchFamily="34" charset="0"/>
              </a:rPr>
              <a:t> με δυνατότητες εκσυγχρονισμού και αναδιάρθρωσης στους τομείς της κτηνοτροφίας και της ελαιοκαλλιέργεια αντίστοιχα.</a:t>
            </a:r>
          </a:p>
          <a:p>
            <a:pPr algn="just">
              <a:spcBef>
                <a:spcPts val="0"/>
              </a:spcBef>
              <a:spcAft>
                <a:spcPts val="600"/>
              </a:spcAft>
            </a:pPr>
            <a:r>
              <a:rPr lang="el-GR" sz="1600" dirty="0" smtClean="0">
                <a:latin typeface="Arial" pitchFamily="34" charset="0"/>
                <a:cs typeface="Arial" pitchFamily="34" charset="0"/>
              </a:rPr>
              <a:t>Π</a:t>
            </a:r>
            <a:r>
              <a:rPr lang="el-GR" sz="1600" dirty="0" smtClean="0">
                <a:latin typeface="Arial" charset="0"/>
                <a:cs typeface="Arial" charset="0"/>
              </a:rPr>
              <a:t>ροώθηση (με κίνητρα) της</a:t>
            </a:r>
            <a:r>
              <a:rPr lang="el-GR" sz="1600" b="1" dirty="0" smtClean="0">
                <a:latin typeface="Arial" charset="0"/>
                <a:cs typeface="Arial" charset="0"/>
              </a:rPr>
              <a:t> </a:t>
            </a:r>
            <a:r>
              <a:rPr lang="el-GR" sz="1600" dirty="0" smtClean="0">
                <a:latin typeface="Arial" charset="0"/>
                <a:cs typeface="Arial" charset="0"/>
              </a:rPr>
              <a:t>τυποποίησης του ελαιολάδου και διεκδίκηση της σφραγίδας Π.Ο.Π.</a:t>
            </a:r>
          </a:p>
          <a:p>
            <a:pPr lvl="0" algn="just">
              <a:spcBef>
                <a:spcPts val="0"/>
              </a:spcBef>
              <a:spcAft>
                <a:spcPts val="600"/>
              </a:spcAft>
            </a:pPr>
            <a:endParaRPr lang="el-GR" sz="1600" dirty="0" smtClean="0">
              <a:latin typeface="Arial" pitchFamily="34" charset="0"/>
              <a:cs typeface="Arial" pitchFamily="34" charset="0"/>
            </a:endParaRPr>
          </a:p>
          <a:p>
            <a:pPr algn="just">
              <a:spcBef>
                <a:spcPts val="0"/>
              </a:spcBef>
              <a:spcAft>
                <a:spcPts val="600"/>
              </a:spcAft>
            </a:pPr>
            <a:endParaRPr lang="el-GR" sz="1600" dirty="0" smtClean="0">
              <a:latin typeface="Arial" pitchFamily="34" charset="0"/>
              <a:cs typeface="Arial" pitchFamily="34" charset="0"/>
            </a:endParaRPr>
          </a:p>
          <a:p>
            <a:pPr lvl="0" algn="just">
              <a:spcBef>
                <a:spcPts val="0"/>
              </a:spcBef>
              <a:spcAft>
                <a:spcPts val="600"/>
              </a:spcAft>
            </a:pPr>
            <a:endParaRPr lang="el-GR"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571504"/>
          </a:xfrm>
        </p:spPr>
        <p:txBody>
          <a:bodyPr>
            <a:noAutofit/>
          </a:bodyPr>
          <a:lstStyle/>
          <a:p>
            <a:pPr algn="l"/>
            <a:r>
              <a:rPr lang="el-GR" sz="2000" dirty="0" smtClean="0">
                <a:latin typeface="Arial" pitchFamily="34" charset="0"/>
                <a:cs typeface="Arial" pitchFamily="34" charset="0"/>
              </a:rPr>
              <a:t>Παρεμβάσεις προστασίας και ανάδειξης φυσικού &amp; πολιτιστικού περιβάλλοντος</a:t>
            </a:r>
            <a:endParaRPr lang="el-GR" sz="2000" dirty="0">
              <a:latin typeface="Arial" pitchFamily="34" charset="0"/>
              <a:cs typeface="Arial" pitchFamily="34" charset="0"/>
            </a:endParaRPr>
          </a:p>
        </p:txBody>
      </p:sp>
      <p:sp>
        <p:nvSpPr>
          <p:cNvPr id="5" name="Content Placeholder 4"/>
          <p:cNvSpPr>
            <a:spLocks noGrp="1"/>
          </p:cNvSpPr>
          <p:nvPr>
            <p:ph sz="quarter" idx="2"/>
          </p:nvPr>
        </p:nvSpPr>
        <p:spPr>
          <a:xfrm>
            <a:off x="-142908" y="1000108"/>
            <a:ext cx="5072098" cy="5857892"/>
          </a:xfrm>
        </p:spPr>
        <p:txBody>
          <a:bodyPr>
            <a:noAutofit/>
          </a:bodyPr>
          <a:lstStyle/>
          <a:p>
            <a:r>
              <a:rPr lang="el-GR" sz="1400" dirty="0" smtClean="0">
                <a:latin typeface="Arial" pitchFamily="34" charset="0"/>
                <a:cs typeface="Arial" pitchFamily="34" charset="0"/>
              </a:rPr>
              <a:t>Επίσπευση της κατάρτισης και θεσμοθέτησης του διαχειριστικού σχεδίου της ΖΕΠ «Βόρειας Λέσβου». Για τις εν λόγω περιοχές επιδιώκεται, η οργάνωσή τους σε δίκτυα φυσικού και πολιτιστικού περιβάλλοντος, που θα αναδεικνύουν και αξιοποιούν τον φυσικό πλούτο των περιοχών, το σύνολο των πολλαπλών πολιτιστικών στοιχείων τους (αρχαιολογικοί χώροι, ιστορικοί τόποι, παραδοσιακοί οικισμοί, ήθη και έθιμα) σε σύνδεση με τη σύγχρονη κοινωνική και πολιτιστική δραστηριότητα και την τοπική οικονομική δραστηριότητα με έμφαση στην παραγωγή ποιοτικών τοπικών προϊόντων και αγαθών.</a:t>
            </a:r>
          </a:p>
          <a:p>
            <a:r>
              <a:rPr lang="el-GR" sz="1400" dirty="0" smtClean="0">
                <a:latin typeface="Arial" pitchFamily="34" charset="0"/>
                <a:cs typeface="Arial" pitchFamily="34" charset="0"/>
              </a:rPr>
              <a:t> </a:t>
            </a:r>
            <a:r>
              <a:rPr lang="el-GR" sz="1400" dirty="0" smtClean="0">
                <a:solidFill>
                  <a:schemeClr val="tx1"/>
                </a:solidFill>
                <a:latin typeface="Arial" pitchFamily="34" charset="0"/>
                <a:cs typeface="Arial" pitchFamily="34" charset="0"/>
              </a:rPr>
              <a:t>Αξιοποίηση των εκάστοτε τοπικών πόρων που παρουσιάζουν ενδιαφέρον για την ανάπτυξη ειδικών </a:t>
            </a:r>
            <a:r>
              <a:rPr lang="el-GR" sz="1400" dirty="0" err="1" smtClean="0">
                <a:solidFill>
                  <a:schemeClr val="tx1"/>
                </a:solidFill>
                <a:latin typeface="Arial" pitchFamily="34" charset="0"/>
                <a:cs typeface="Arial" pitchFamily="34" charset="0"/>
              </a:rPr>
              <a:t>−εναλλακτικών</a:t>
            </a:r>
            <a:r>
              <a:rPr lang="el-GR" sz="1400" dirty="0" smtClean="0">
                <a:solidFill>
                  <a:schemeClr val="tx1"/>
                </a:solidFill>
                <a:latin typeface="Arial" pitchFamily="34" charset="0"/>
                <a:cs typeface="Arial" pitchFamily="34" charset="0"/>
              </a:rPr>
              <a:t> μορφών τουρισμού (αγροτουρισμού, πεζοπορικού, πολιτιστικού τουρισμού, κ.ά.)</a:t>
            </a:r>
          </a:p>
          <a:p>
            <a:r>
              <a:rPr lang="el-GR" sz="1400" dirty="0" smtClean="0">
                <a:solidFill>
                  <a:schemeClr val="tx1"/>
                </a:solidFill>
                <a:latin typeface="Arial" pitchFamily="34" charset="0"/>
                <a:cs typeface="Arial" pitchFamily="34" charset="0"/>
              </a:rPr>
              <a:t>Ανάδειξη και προστασία περιβάλλοντος και τοπίου (φυσικό περιβάλλον, αρχιτεκτονική κληρονομιά, άυλη πολιτιστική κληρονομιά, δημιουργία μουσείων, κ.α.).</a:t>
            </a:r>
          </a:p>
          <a:p>
            <a:r>
              <a:rPr lang="el-GR" sz="1400" dirty="0" smtClean="0">
                <a:solidFill>
                  <a:schemeClr val="tx1"/>
                </a:solidFill>
                <a:latin typeface="Arial" pitchFamily="34" charset="0"/>
                <a:cs typeface="Arial" pitchFamily="34" charset="0"/>
              </a:rPr>
              <a:t>Δημιουργία δικτύων μονοπατιών («τα μονοπάτια του </a:t>
            </a:r>
            <a:r>
              <a:rPr lang="el-GR" sz="1400" dirty="0" err="1" smtClean="0">
                <a:solidFill>
                  <a:schemeClr val="tx1"/>
                </a:solidFill>
                <a:latin typeface="Arial" pitchFamily="34" charset="0"/>
                <a:cs typeface="Arial" pitchFamily="34" charset="0"/>
              </a:rPr>
              <a:t>Λεπέτυμνου</a:t>
            </a:r>
            <a:r>
              <a:rPr lang="el-GR" sz="1400" dirty="0" smtClean="0">
                <a:solidFill>
                  <a:schemeClr val="tx1"/>
                </a:solidFill>
                <a:latin typeface="Arial" pitchFamily="34" charset="0"/>
                <a:cs typeface="Arial" pitchFamily="34" charset="0"/>
              </a:rPr>
              <a:t>») και θεματικών διαδρομών («Βόρεια Λέσβος, Περίπατος στον Πολιτισμό», κ.α.), </a:t>
            </a:r>
            <a:r>
              <a:rPr lang="el-GR" sz="1400" dirty="0" smtClean="0">
                <a:latin typeface="Arial" pitchFamily="34" charset="0"/>
                <a:cs typeface="Arial" pitchFamily="34" charset="0"/>
              </a:rPr>
              <a:t>εκπαίδευσης και </a:t>
            </a:r>
            <a:r>
              <a:rPr lang="el-GR" sz="1400" dirty="0" smtClean="0">
                <a:solidFill>
                  <a:schemeClr val="tx1"/>
                </a:solidFill>
                <a:latin typeface="Arial" pitchFamily="34" charset="0"/>
                <a:cs typeface="Arial" pitchFamily="34" charset="0"/>
              </a:rPr>
              <a:t>περιβαλλοντικής ευαισθησίας.</a:t>
            </a:r>
          </a:p>
          <a:p>
            <a:pPr marL="360000" lvl="1" indent="-144000"/>
            <a:r>
              <a:rPr lang="el-GR" sz="1400" dirty="0" smtClean="0">
                <a:solidFill>
                  <a:schemeClr val="tx1"/>
                </a:solidFill>
                <a:latin typeface="Arial" pitchFamily="34" charset="0"/>
                <a:cs typeface="Arial" pitchFamily="34" charset="0"/>
              </a:rPr>
              <a:t>Προώθηση προγραμμάτων στήριξης αγροτικών δραστηριοτήτων φιλικών προς το περιβάλλον (στήριξη ολοκληρωμένης ή βιολογικής γεωργίας, προϊόντων ονομασίας προέλευσης, παραδοσιακών τεχνικών, κ.α.</a:t>
            </a:r>
          </a:p>
        </p:txBody>
      </p:sp>
      <p:sp>
        <p:nvSpPr>
          <p:cNvPr id="6" name="Content Placeholder 5"/>
          <p:cNvSpPr>
            <a:spLocks noGrp="1"/>
          </p:cNvSpPr>
          <p:nvPr>
            <p:ph sz="quarter" idx="4"/>
          </p:nvPr>
        </p:nvSpPr>
        <p:spPr>
          <a:xfrm>
            <a:off x="4929190" y="1071546"/>
            <a:ext cx="4032448" cy="5303512"/>
          </a:xfrm>
        </p:spPr>
        <p:txBody>
          <a:bodyPr>
            <a:normAutofit fontScale="92500" lnSpcReduction="10000"/>
          </a:bodyPr>
          <a:lstStyle/>
          <a:p>
            <a:pPr algn="just">
              <a:spcBef>
                <a:spcPts val="600"/>
              </a:spcBef>
            </a:pPr>
            <a:r>
              <a:rPr lang="el-GR" sz="1500" dirty="0" smtClean="0">
                <a:latin typeface="Arial" pitchFamily="34" charset="0"/>
                <a:cs typeface="Arial" pitchFamily="34" charset="0"/>
              </a:rPr>
              <a:t>Ανάδειξη – αξιοποίηση όλων των στοιχείων φυσικής και πολιτιστικής αξίας της Δ.Ε. </a:t>
            </a:r>
            <a:r>
              <a:rPr lang="el-GR" sz="1500" dirty="0" err="1" smtClean="0">
                <a:latin typeface="Arial" pitchFamily="34" charset="0"/>
                <a:cs typeface="Arial" pitchFamily="34" charset="0"/>
              </a:rPr>
              <a:t>Μήθυμνας</a:t>
            </a:r>
            <a:r>
              <a:rPr lang="el-GR" sz="1500" dirty="0" smtClean="0">
                <a:latin typeface="Arial" pitchFamily="34" charset="0"/>
                <a:cs typeface="Arial" pitchFamily="34" charset="0"/>
              </a:rPr>
              <a:t>.</a:t>
            </a:r>
          </a:p>
          <a:p>
            <a:pPr algn="just">
              <a:spcBef>
                <a:spcPts val="600"/>
              </a:spcBef>
            </a:pPr>
            <a:r>
              <a:rPr lang="el-GR" sz="1500" dirty="0" smtClean="0">
                <a:latin typeface="Arial" pitchFamily="34" charset="0"/>
                <a:cs typeface="Arial" pitchFamily="34" charset="0"/>
              </a:rPr>
              <a:t>Μέριμνα για την ανάδειξη και συνολική διαχείριση του τοπίου, ώστε να αναδεικνύεται η άρρηκτη σχέση των αρχαιολογικών χώρων και μνημείων με το ευρύτερο περιβάλλον τους.</a:t>
            </a:r>
          </a:p>
          <a:p>
            <a:pPr lvl="0" algn="just">
              <a:spcBef>
                <a:spcPts val="600"/>
              </a:spcBef>
            </a:pPr>
            <a:r>
              <a:rPr lang="el-GR" sz="1500" dirty="0" smtClean="0">
                <a:latin typeface="Arial" pitchFamily="34" charset="0"/>
                <a:cs typeface="Arial" pitchFamily="34" charset="0"/>
              </a:rPr>
              <a:t>Ανάπλαση του ερειπιώνα παλαιού </a:t>
            </a:r>
            <a:r>
              <a:rPr lang="el-GR" sz="1500" dirty="0" err="1" smtClean="0">
                <a:latin typeface="Arial" pitchFamily="34" charset="0"/>
                <a:cs typeface="Arial" pitchFamily="34" charset="0"/>
              </a:rPr>
              <a:t>Χάλικα</a:t>
            </a:r>
            <a:r>
              <a:rPr lang="el-GR" sz="1500" dirty="0" smtClean="0">
                <a:latin typeface="Arial" pitchFamily="34" charset="0"/>
                <a:cs typeface="Arial" pitchFamily="34" charset="0"/>
              </a:rPr>
              <a:t> σε συνδυασμό με την αξιοποίηση της περιοχής ιδιαίτερου φυσικού κάλου το πλατανότοπος Αγ. Άννας</a:t>
            </a:r>
          </a:p>
          <a:p>
            <a:pPr algn="just">
              <a:spcBef>
                <a:spcPts val="600"/>
              </a:spcBef>
            </a:pPr>
            <a:r>
              <a:rPr lang="el-GR" sz="1500" dirty="0" smtClean="0">
                <a:latin typeface="Arial" pitchFamily="34" charset="0"/>
                <a:cs typeface="Arial" pitchFamily="34" charset="0"/>
              </a:rPr>
              <a:t>Ολοκληρωμένα έργα αντιπλημμυρικής προστασίας και διαχείρισης ρεμάτων </a:t>
            </a:r>
            <a:r>
              <a:rPr lang="el-GR" sz="1500" dirty="0" err="1" smtClean="0">
                <a:latin typeface="Arial" pitchFamily="34" charset="0"/>
                <a:cs typeface="Arial" pitchFamily="34" charset="0"/>
              </a:rPr>
              <a:t>Μήθυμνας</a:t>
            </a:r>
            <a:r>
              <a:rPr lang="el-GR" sz="1500" dirty="0" smtClean="0">
                <a:latin typeface="Arial" pitchFamily="34" charset="0"/>
                <a:cs typeface="Arial" pitchFamily="34" charset="0"/>
              </a:rPr>
              <a:t>, ρ. Μύλων και ρ. </a:t>
            </a:r>
            <a:r>
              <a:rPr lang="el-GR" sz="1500" dirty="0" err="1" smtClean="0">
                <a:latin typeface="Arial" pitchFamily="34" charset="0"/>
                <a:cs typeface="Arial" pitchFamily="34" charset="0"/>
              </a:rPr>
              <a:t>Συκαμνίας</a:t>
            </a:r>
            <a:r>
              <a:rPr lang="el-GR" sz="1500" dirty="0" smtClean="0">
                <a:latin typeface="Arial" pitchFamily="34" charset="0"/>
                <a:cs typeface="Arial" pitchFamily="34" charset="0"/>
              </a:rPr>
              <a:t> σε επίπεδο λεκάνης απορροής (αναβαθμοί ανάσχεσης ορμής, εμπλουτισμού, έργα διευθέτησης, κ.λπ.)</a:t>
            </a:r>
          </a:p>
          <a:p>
            <a:pPr lvl="0" algn="just">
              <a:spcBef>
                <a:spcPts val="600"/>
              </a:spcBef>
            </a:pPr>
            <a:r>
              <a:rPr lang="el-GR" sz="1500" dirty="0" smtClean="0">
                <a:latin typeface="Arial" pitchFamily="34" charset="0"/>
                <a:cs typeface="Arial" pitchFamily="34" charset="0"/>
              </a:rPr>
              <a:t>Επιτάχυνση των διαδικασιών καθορισμού ορίων αιγιαλού και παραλίας στα σημεία όπου αυτά δεν έχουν καθοριστεί. </a:t>
            </a:r>
          </a:p>
          <a:p>
            <a:pPr marL="365760" lvl="1" indent="-256032">
              <a:spcBef>
                <a:spcPts val="600"/>
              </a:spcBef>
              <a:buClr>
                <a:schemeClr val="accent3"/>
              </a:buClr>
              <a:buFont typeface="Georgia"/>
              <a:buChar char="•"/>
            </a:pPr>
            <a:r>
              <a:rPr lang="el-GR" sz="1500" dirty="0" smtClean="0">
                <a:solidFill>
                  <a:schemeClr val="tx1"/>
                </a:solidFill>
                <a:latin typeface="Arial" pitchFamily="34" charset="0"/>
                <a:cs typeface="Arial" pitchFamily="34" charset="0"/>
              </a:rPr>
              <a:t>Δημιουργία υποδομών στήριξης, προώθηση προγραμμάτων εκπαίδευσης και πιστοποίησης επιχειρήσεων (</a:t>
            </a:r>
            <a:r>
              <a:rPr lang="el-GR" sz="1500" dirty="0" err="1" smtClean="0">
                <a:solidFill>
                  <a:schemeClr val="tx1"/>
                </a:solidFill>
                <a:latin typeface="Arial" pitchFamily="34" charset="0"/>
                <a:cs typeface="Arial" pitchFamily="34" charset="0"/>
              </a:rPr>
              <a:t>Eco</a:t>
            </a:r>
            <a:r>
              <a:rPr lang="el-GR" sz="1500" dirty="0" smtClean="0">
                <a:solidFill>
                  <a:schemeClr val="tx1"/>
                </a:solidFill>
                <a:latin typeface="Arial" pitchFamily="34" charset="0"/>
                <a:cs typeface="Arial" pitchFamily="34" charset="0"/>
              </a:rPr>
              <a:t> − </a:t>
            </a:r>
            <a:r>
              <a:rPr lang="en-US" sz="1500" dirty="0" smtClean="0">
                <a:solidFill>
                  <a:schemeClr val="tx1"/>
                </a:solidFill>
                <a:latin typeface="Arial" pitchFamily="34" charset="0"/>
                <a:cs typeface="Arial" pitchFamily="34" charset="0"/>
              </a:rPr>
              <a:t>Management and Audit Scheme − EMAS).</a:t>
            </a:r>
            <a:endParaRPr lang="el-GR" sz="1500" dirty="0" smtClean="0">
              <a:solidFill>
                <a:schemeClr val="tx1"/>
              </a:solidFill>
              <a:latin typeface="Arial" pitchFamily="34" charset="0"/>
              <a:cs typeface="Arial" pitchFamily="34" charset="0"/>
            </a:endParaRPr>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71480"/>
            <a:ext cx="727096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27000" algn="ctr" defTabSz="914400" rtl="0" eaLnBrk="1" fontAlgn="base" latinLnBrk="0" hangingPunct="1">
              <a:lnSpc>
                <a:spcPct val="100000"/>
              </a:lnSpc>
              <a:spcBef>
                <a:spcPct val="0"/>
              </a:spcBef>
              <a:spcAft>
                <a:spcPct val="0"/>
              </a:spcAft>
              <a:buClrTx/>
              <a:buSzTx/>
              <a:buFontTx/>
              <a:buNone/>
              <a:tabLst>
                <a:tab pos="23813" algn="l"/>
              </a:tabLst>
            </a:pPr>
            <a:r>
              <a:rPr kumimoji="0" lang="el-G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Πίνακας Π.1.2: Προγραμματικά πληθυσμιακά μεγέθη περιοχής Μελέτης - Οικισμοί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itle 1"/>
          <p:cNvSpPr txBox="1">
            <a:spLocks/>
          </p:cNvSpPr>
          <p:nvPr/>
        </p:nvSpPr>
        <p:spPr>
          <a:xfrm>
            <a:off x="0" y="0"/>
            <a:ext cx="8792438" cy="34708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Π3:</a:t>
            </a:r>
            <a:r>
              <a:rPr lang="el-GR" sz="2000" dirty="0" smtClean="0">
                <a:solidFill>
                  <a:schemeClr val="bg1"/>
                </a:solidFill>
                <a:latin typeface="Arial" pitchFamily="34" charset="0"/>
                <a:ea typeface="+mj-ea"/>
                <a:cs typeface="Arial" pitchFamily="34" charset="0"/>
              </a:rPr>
              <a:t> Γενική πολεοδομική οργάνωση και ρύθμιση των οικιστικών υποδοχέων</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graphicFrame>
        <p:nvGraphicFramePr>
          <p:cNvPr id="7" name="6 - Πίνακας"/>
          <p:cNvGraphicFramePr>
            <a:graphicFrameLocks noGrp="1"/>
          </p:cNvGraphicFramePr>
          <p:nvPr/>
        </p:nvGraphicFramePr>
        <p:xfrm>
          <a:off x="71405" y="857232"/>
          <a:ext cx="8929746" cy="5715044"/>
        </p:xfrm>
        <a:graphic>
          <a:graphicData uri="http://schemas.openxmlformats.org/drawingml/2006/table">
            <a:tbl>
              <a:tblPr/>
              <a:tblGrid>
                <a:gridCol w="1129280"/>
                <a:gridCol w="651220"/>
                <a:gridCol w="627328"/>
                <a:gridCol w="626444"/>
                <a:gridCol w="627328"/>
                <a:gridCol w="627328"/>
                <a:gridCol w="627328"/>
                <a:gridCol w="702537"/>
                <a:gridCol w="648564"/>
                <a:gridCol w="626444"/>
                <a:gridCol w="655644"/>
                <a:gridCol w="627328"/>
                <a:gridCol w="752973"/>
              </a:tblGrid>
              <a:tr h="850909">
                <a:tc>
                  <a:txBody>
                    <a:bodyPr/>
                    <a:lstStyle/>
                    <a:p>
                      <a:pPr algn="ctr">
                        <a:spcBef>
                          <a:spcPts val="300"/>
                        </a:spcBef>
                        <a:spcAft>
                          <a:spcPts val="0"/>
                        </a:spcAft>
                        <a:tabLst>
                          <a:tab pos="24130" algn="l"/>
                        </a:tabLst>
                      </a:pPr>
                      <a:r>
                        <a:rPr lang="el-GR" sz="1050" b="1" dirty="0">
                          <a:latin typeface="Arial"/>
                          <a:ea typeface="Times New Roman"/>
                          <a:cs typeface="Arial"/>
                        </a:rPr>
                        <a:t>Δημοτικές &amp; Τοπικές Κοινότητες 	(</a:t>
                      </a:r>
                      <a:r>
                        <a:rPr lang="el-GR" sz="1050" b="1" dirty="0" err="1">
                          <a:latin typeface="Arial"/>
                          <a:ea typeface="Times New Roman"/>
                          <a:cs typeface="Arial"/>
                        </a:rPr>
                        <a:t>Δ.Κ</a:t>
                      </a:r>
                      <a:r>
                        <a:rPr lang="el-GR" sz="1050" b="1" dirty="0">
                          <a:latin typeface="Arial"/>
                          <a:ea typeface="Times New Roman"/>
                          <a:cs typeface="Arial"/>
                        </a:rPr>
                        <a:t>. &amp; </a:t>
                      </a:r>
                      <a:r>
                        <a:rPr lang="el-GR" sz="1050" b="1" dirty="0" err="1">
                          <a:latin typeface="Arial"/>
                          <a:ea typeface="Times New Roman"/>
                          <a:cs typeface="Arial"/>
                        </a:rPr>
                        <a:t>Τ.Κ</a:t>
                      </a:r>
                      <a:r>
                        <a:rPr lang="el-GR" sz="1050" b="1" dirty="0">
                          <a:latin typeface="Arial"/>
                          <a:ea typeface="Times New Roman"/>
                          <a:cs typeface="Arial"/>
                        </a:rPr>
                        <a:t>.)</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spcBef>
                          <a:spcPts val="300"/>
                        </a:spcBef>
                        <a:spcAft>
                          <a:spcPts val="0"/>
                        </a:spcAft>
                      </a:pPr>
                      <a:r>
                        <a:rPr lang="el-GR" sz="1050" b="1" dirty="0">
                          <a:latin typeface="Arial"/>
                          <a:ea typeface="Times New Roman"/>
                          <a:cs typeface="Arial"/>
                        </a:rPr>
                        <a:t>Πληθυσμοί απογραφών</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gridSpan="4">
                  <a:txBody>
                    <a:bodyPr/>
                    <a:lstStyle/>
                    <a:p>
                      <a:pPr algn="ctr">
                        <a:spcBef>
                          <a:spcPts val="300"/>
                        </a:spcBef>
                        <a:spcAft>
                          <a:spcPts val="0"/>
                        </a:spcAft>
                      </a:pPr>
                      <a:r>
                        <a:rPr lang="el-GR" sz="1050" b="1" dirty="0">
                          <a:latin typeface="Arial"/>
                          <a:ea typeface="Times New Roman"/>
                          <a:cs typeface="Arial"/>
                        </a:rPr>
                        <a:t>Ποσοστά Μεταβολής (%)</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spcBef>
                          <a:spcPts val="300"/>
                        </a:spcBef>
                        <a:spcAft>
                          <a:spcPts val="0"/>
                        </a:spcAft>
                      </a:pPr>
                      <a:r>
                        <a:rPr lang="el-GR" sz="1050" dirty="0" err="1">
                          <a:latin typeface="Arial"/>
                          <a:ea typeface="Arial Unicode MS"/>
                          <a:cs typeface="Arial"/>
                        </a:rPr>
                        <a:t>ΜΕΡΜ</a:t>
                      </a:r>
                      <a:r>
                        <a:rPr lang="el-GR" sz="1050" dirty="0">
                          <a:latin typeface="Arial"/>
                          <a:ea typeface="Arial Unicode MS"/>
                          <a:cs typeface="Arial"/>
                        </a:rPr>
                        <a:t> 1961- 2011</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err="1">
                          <a:latin typeface="Arial"/>
                          <a:ea typeface="Arial Unicode MS"/>
                          <a:cs typeface="Arial"/>
                        </a:rPr>
                        <a:t>Προγραμ</a:t>
                      </a:r>
                      <a:endParaRPr lang="el-GR" sz="1050" dirty="0">
                        <a:latin typeface="Arial"/>
                        <a:ea typeface="Times New Roman"/>
                        <a:cs typeface="Times New Roman"/>
                      </a:endParaRPr>
                    </a:p>
                    <a:p>
                      <a:pPr algn="ctr">
                        <a:spcBef>
                          <a:spcPts val="300"/>
                        </a:spcBef>
                        <a:spcAft>
                          <a:spcPts val="0"/>
                        </a:spcAft>
                      </a:pPr>
                      <a:r>
                        <a:rPr lang="el-GR" sz="1050" b="1" dirty="0" err="1">
                          <a:latin typeface="Arial"/>
                          <a:ea typeface="Arial Unicode MS"/>
                          <a:cs typeface="Arial"/>
                        </a:rPr>
                        <a:t>ματικοί</a:t>
                      </a:r>
                      <a:r>
                        <a:rPr lang="el-GR" sz="1050" b="1" dirty="0">
                          <a:latin typeface="Arial"/>
                          <a:ea typeface="Arial Unicode MS"/>
                          <a:cs typeface="Arial"/>
                        </a:rPr>
                        <a:t> </a:t>
                      </a:r>
                      <a:r>
                        <a:rPr lang="el-GR" sz="1050" b="1" dirty="0" err="1">
                          <a:latin typeface="Arial"/>
                          <a:ea typeface="Arial Unicode MS"/>
                          <a:cs typeface="Arial"/>
                        </a:rPr>
                        <a:t>πληθυσμ</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537">
                <a:tc>
                  <a:txBody>
                    <a:bodyPr/>
                    <a:lstStyle/>
                    <a:p>
                      <a:pPr algn="ctr">
                        <a:spcBef>
                          <a:spcPts val="300"/>
                        </a:spcBef>
                        <a:spcAft>
                          <a:spcPts val="0"/>
                        </a:spcAft>
                      </a:pP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1961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1971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1981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1991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2001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2011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61-'71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81-'91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91-'01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01-'11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2025</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i="1">
                          <a:latin typeface="Arial"/>
                          <a:ea typeface="Times New Roman"/>
                          <a:cs typeface="Arial"/>
                        </a:rPr>
                        <a:t>Δ.Κ. Μηθύμνης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2.064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1.560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1.427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1.514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1.667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i="1">
                          <a:latin typeface="Arial"/>
                          <a:ea typeface="Times New Roman"/>
                          <a:cs typeface="Arial"/>
                        </a:rPr>
                        <a:t>1.563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-24,42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6,10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10,11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-6,24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Arial Unicode MS"/>
                          <a:cs typeface="Arial"/>
                        </a:rPr>
                        <a:t>-0,55%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Μήθυμνα</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1.828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1.414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1.250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1.333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1.497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1390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-22,65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6,64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12,30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-7,15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Arial Unicode MS"/>
                          <a:cs typeface="Arial"/>
                        </a:rPr>
                        <a:t>-0,55%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1.500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Βαφειός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236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146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167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169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147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139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-38,14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1,20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-13,02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-5,44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-1,05%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350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537">
                <a:tc>
                  <a:txBody>
                    <a:bodyPr/>
                    <a:lstStyle/>
                    <a:p>
                      <a:pPr indent="101600" algn="ctr">
                        <a:spcBef>
                          <a:spcPts val="300"/>
                        </a:spcBef>
                        <a:spcAft>
                          <a:spcPts val="0"/>
                        </a:spcAft>
                      </a:pPr>
                      <a:r>
                        <a:rPr lang="el-GR" sz="1050">
                          <a:latin typeface="Arial"/>
                          <a:ea typeface="Times New Roman"/>
                          <a:cs typeface="Arial"/>
                        </a:rPr>
                        <a:t>Ευθαλού</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Arial Unicode MS"/>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Arial Unicode MS"/>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Arial Unicode MS"/>
                          <a:cs typeface="Arial"/>
                        </a:rPr>
                        <a:t>34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endParaRPr lang="el-GR" sz="1050">
                        <a:latin typeface="Arial"/>
                        <a:ea typeface="Arial Unicode MS"/>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20,00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91,67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47,83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Arial Unicode MS"/>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i="1">
                          <a:latin typeface="Arial"/>
                          <a:ea typeface="Times New Roman"/>
                          <a:cs typeface="Arial"/>
                        </a:rPr>
                        <a:t>Τ.Κ. Αργέννου</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324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285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265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268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240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i="1">
                          <a:latin typeface="Arial"/>
                          <a:ea typeface="Times New Roman"/>
                          <a:cs typeface="Arial"/>
                        </a:rPr>
                        <a:t>208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-12,04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1,13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-10,45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-13,33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Arial Unicode MS"/>
                          <a:cs typeface="Arial"/>
                        </a:rPr>
                        <a:t>-0,88%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Άργενννος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324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285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265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268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240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208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-12,04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1,13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-10,45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-13,33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Arial Unicode MS"/>
                          <a:cs typeface="Arial"/>
                        </a:rPr>
                        <a:t>-0,88%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290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i="1">
                          <a:latin typeface="Arial"/>
                          <a:ea typeface="Times New Roman"/>
                          <a:cs typeface="Arial"/>
                        </a:rPr>
                        <a:t>Τ.Κ.Λεπετύμνου</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277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223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176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151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155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i="1">
                          <a:latin typeface="Arial"/>
                          <a:ea typeface="Times New Roman"/>
                          <a:cs typeface="Arial"/>
                        </a:rPr>
                        <a:t>164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-19,49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-14,20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2,65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5,81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Arial Unicode MS"/>
                          <a:cs typeface="Arial"/>
                        </a:rPr>
                        <a:t>-1,04%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Λεπέτυμνος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223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176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164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-19,49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-14,20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2,65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5,81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Arial Unicode MS"/>
                          <a:cs typeface="Arial"/>
                        </a:rPr>
                        <a:t>-1,04%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190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i="1">
                          <a:latin typeface="Arial"/>
                          <a:ea typeface="Times New Roman"/>
                          <a:cs typeface="Arial"/>
                        </a:rPr>
                        <a:t>Τ.Κ. Συκαμινέας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651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529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491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426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Times New Roman"/>
                          <a:cs typeface="Arial"/>
                        </a:rPr>
                        <a:t>371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i="1">
                          <a:latin typeface="Arial"/>
                          <a:ea typeface="Times New Roman"/>
                          <a:cs typeface="Arial"/>
                        </a:rPr>
                        <a:t>308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-18,74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-13,24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-12,91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i="1">
                          <a:latin typeface="Arial"/>
                          <a:ea typeface="Times New Roman"/>
                          <a:cs typeface="Arial"/>
                        </a:rPr>
                        <a:t>-16,98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i="1">
                          <a:latin typeface="Arial"/>
                          <a:ea typeface="Arial Unicode MS"/>
                          <a:cs typeface="Arial"/>
                        </a:rPr>
                        <a:t>-1,49%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Συκαμινέα</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494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375</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332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207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169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-24,09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-17,77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-24,18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-18,36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-2,12%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250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indent="101600" algn="ctr">
                        <a:spcBef>
                          <a:spcPts val="300"/>
                        </a:spcBef>
                        <a:spcAft>
                          <a:spcPts val="0"/>
                        </a:spcAft>
                      </a:pPr>
                      <a:r>
                        <a:rPr lang="el-GR" sz="1050">
                          <a:latin typeface="Arial"/>
                          <a:ea typeface="Times New Roman"/>
                          <a:cs typeface="Arial"/>
                        </a:rPr>
                        <a:t>Σκάλα Συκαμινέας</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153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164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139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-1,91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-3,77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7,19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-15,24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-0,24%</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400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b="1">
                          <a:latin typeface="Arial"/>
                          <a:ea typeface="Times New Roman"/>
                          <a:cs typeface="Arial"/>
                        </a:rPr>
                        <a:t>Σύνολο Δ.Ε.</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3.316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2.597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2.359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2.359</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2.433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2.243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-21,68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0,00</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Times New Roman"/>
                        </a:rPr>
                        <a:t>3,14</a:t>
                      </a:r>
                      <a:endParaRPr lang="el-GR" sz="1050" b="1">
                        <a:latin typeface="Arial"/>
                        <a:ea typeface="Arial Unicode MS"/>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-7,81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a:latin typeface="Arial"/>
                          <a:ea typeface="Times New Roman"/>
                          <a:cs typeface="Arial"/>
                        </a:rPr>
                        <a:t>-0,78%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b="1" dirty="0">
                          <a:latin typeface="Arial"/>
                          <a:ea typeface="Times New Roman"/>
                          <a:cs typeface="Arial"/>
                        </a:rPr>
                        <a:t>2.980</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93">
                <a:tc>
                  <a:txBody>
                    <a:bodyPr/>
                    <a:lstStyle/>
                    <a:p>
                      <a:pPr algn="ctr">
                        <a:spcBef>
                          <a:spcPts val="300"/>
                        </a:spcBef>
                        <a:spcAft>
                          <a:spcPts val="0"/>
                        </a:spcAft>
                      </a:pPr>
                      <a:r>
                        <a:rPr lang="el-GR" sz="1050">
                          <a:latin typeface="Arial"/>
                          <a:ea typeface="Times New Roman"/>
                          <a:cs typeface="Arial"/>
                        </a:rPr>
                        <a:t>Σύνολο Δ. Λέσβου</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117.378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97.023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88.603</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87.151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88.032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b="1">
                          <a:latin typeface="Arial"/>
                          <a:ea typeface="Times New Roman"/>
                          <a:cs typeface="Arial"/>
                        </a:rPr>
                        <a:t>86.312</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-17,16</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-1,61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4,01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ctr">
                        <a:spcBef>
                          <a:spcPts val="300"/>
                        </a:spcBef>
                        <a:spcAft>
                          <a:spcPts val="0"/>
                        </a:spcAft>
                      </a:pPr>
                      <a:r>
                        <a:rPr lang="el-GR" sz="1050">
                          <a:latin typeface="Arial"/>
                          <a:ea typeface="Times New Roman"/>
                          <a:cs typeface="Arial"/>
                        </a:rPr>
                        <a:t>-4,78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Arial Unicode MS"/>
                          <a:cs typeface="Arial"/>
                        </a:rPr>
                        <a:t>-0,61%</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dirty="0">
                        <a:latin typeface="Arial"/>
                        <a:ea typeface="Arial Unicode MS"/>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345">
                <a:tc>
                  <a:txBody>
                    <a:bodyPr/>
                    <a:lstStyle/>
                    <a:p>
                      <a:pPr algn="ctr">
                        <a:spcBef>
                          <a:spcPts val="300"/>
                        </a:spcBef>
                        <a:spcAft>
                          <a:spcPts val="0"/>
                        </a:spcAft>
                      </a:pPr>
                      <a:r>
                        <a:rPr lang="el-GR" sz="1050" spc="-10">
                          <a:latin typeface="Arial"/>
                          <a:ea typeface="Times New Roman"/>
                          <a:cs typeface="Arial"/>
                        </a:rPr>
                        <a:t>Ποσοστό επί του Δήμου Λέσβου (%)</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2,8</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2,7</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Times New Roman"/>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auto" hangingPunct="1">
                        <a:spcBef>
                          <a:spcPts val="300"/>
                        </a:spcBef>
                        <a:spcAft>
                          <a:spcPts val="0"/>
                        </a:spcAft>
                      </a:pPr>
                      <a:r>
                        <a:rPr lang="el-GR" sz="1050">
                          <a:latin typeface="Arial"/>
                          <a:ea typeface="Times New Roman"/>
                          <a:cs typeface="Arial"/>
                        </a:rPr>
                        <a:t>-</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a:latin typeface="Arial"/>
                          <a:ea typeface="Times New Roman"/>
                          <a:cs typeface="Arial"/>
                        </a:rPr>
                        <a:t>-</a:t>
                      </a:r>
                      <a:endParaRPr lang="el-GR" sz="105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endParaRPr lang="el-GR" sz="1050">
                        <a:latin typeface="Arial"/>
                        <a:ea typeface="Times New Roman"/>
                        <a:cs typeface="Arial"/>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0"/>
                        </a:spcAft>
                      </a:pPr>
                      <a:r>
                        <a:rPr lang="el-GR" sz="1050" dirty="0">
                          <a:latin typeface="Arial"/>
                          <a:ea typeface="Times New Roman"/>
                          <a:cs typeface="Arial"/>
                        </a:rPr>
                        <a:t>-</a:t>
                      </a:r>
                      <a:endParaRPr lang="el-GR" sz="1050" dirty="0">
                        <a:latin typeface="Arial"/>
                        <a:ea typeface="Times New Roman"/>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74762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571480"/>
            <a:ext cx="8435280" cy="428628"/>
          </a:xfrm>
        </p:spPr>
        <p:txBody>
          <a:bodyPr>
            <a:noAutofit/>
          </a:bodyPr>
          <a:lstStyle/>
          <a:p>
            <a:pPr algn="l"/>
            <a:r>
              <a:rPr lang="el-GR" sz="1400" dirty="0" smtClean="0">
                <a:latin typeface="Arial" pitchFamily="34" charset="0"/>
                <a:cs typeface="Arial" pitchFamily="34" charset="0"/>
              </a:rPr>
              <a:t>Χωρητικότητες οικισμών με βάση τα πολεοδομικά σταθερότυπα (ΦΕΚ 285/Δ/5-3-2004)</a:t>
            </a:r>
            <a:endParaRPr lang="el-GR" sz="1400" dirty="0">
              <a:latin typeface="Arial" pitchFamily="34" charset="0"/>
              <a:cs typeface="Arial" pitchFamily="34" charset="0"/>
            </a:endParaRPr>
          </a:p>
        </p:txBody>
      </p:sp>
      <p:sp>
        <p:nvSpPr>
          <p:cNvPr id="5" name="Title 1"/>
          <p:cNvSpPr txBox="1">
            <a:spLocks/>
          </p:cNvSpPr>
          <p:nvPr/>
        </p:nvSpPr>
        <p:spPr>
          <a:xfrm>
            <a:off x="0" y="0"/>
            <a:ext cx="8792438" cy="34708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Π3:</a:t>
            </a:r>
            <a:r>
              <a:rPr lang="el-GR" sz="2000" dirty="0" smtClean="0">
                <a:solidFill>
                  <a:schemeClr val="bg1"/>
                </a:solidFill>
                <a:latin typeface="Arial" pitchFamily="34" charset="0"/>
                <a:ea typeface="+mj-ea"/>
                <a:cs typeface="Arial" pitchFamily="34" charset="0"/>
              </a:rPr>
              <a:t> Γενική πολεοδομική οργάνωση και ρύθμιση των οικιστικών υποδοχέων</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graphicFrame>
        <p:nvGraphicFramePr>
          <p:cNvPr id="9" name="8 - Πίνακας"/>
          <p:cNvGraphicFramePr>
            <a:graphicFrameLocks noGrp="1"/>
          </p:cNvGraphicFramePr>
          <p:nvPr/>
        </p:nvGraphicFramePr>
        <p:xfrm>
          <a:off x="142844" y="1071546"/>
          <a:ext cx="8643997" cy="5143534"/>
        </p:xfrm>
        <a:graphic>
          <a:graphicData uri="http://schemas.openxmlformats.org/drawingml/2006/table">
            <a:tbl>
              <a:tblPr/>
              <a:tblGrid>
                <a:gridCol w="1134914"/>
                <a:gridCol w="557352"/>
                <a:gridCol w="450875"/>
                <a:gridCol w="857256"/>
                <a:gridCol w="642942"/>
                <a:gridCol w="714380"/>
                <a:gridCol w="571504"/>
                <a:gridCol w="928694"/>
                <a:gridCol w="500066"/>
                <a:gridCol w="857256"/>
                <a:gridCol w="714380"/>
                <a:gridCol w="714378"/>
              </a:tblGrid>
              <a:tr h="480151">
                <a:tc rowSpan="3">
                  <a:txBody>
                    <a:bodyPr/>
                    <a:lstStyle/>
                    <a:p>
                      <a:pPr algn="ctr">
                        <a:spcBef>
                          <a:spcPts val="600"/>
                        </a:spcBef>
                        <a:spcAft>
                          <a:spcPts val="0"/>
                        </a:spcAft>
                      </a:pPr>
                      <a:r>
                        <a:rPr lang="el-GR" sz="1050" b="1" dirty="0">
                          <a:latin typeface="Arial"/>
                          <a:ea typeface="Times New Roman"/>
                          <a:cs typeface="Arial"/>
                        </a:rPr>
                        <a:t>ΟΙΚΙΣΜΟΣ</a:t>
                      </a:r>
                      <a:endParaRPr lang="el-GR" sz="105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Bef>
                          <a:spcPts val="600"/>
                        </a:spcBef>
                        <a:spcAft>
                          <a:spcPts val="0"/>
                        </a:spcAft>
                      </a:pPr>
                      <a:r>
                        <a:rPr lang="el-GR" sz="1000" b="1" dirty="0">
                          <a:latin typeface="Arial"/>
                          <a:ea typeface="Times New Roman"/>
                          <a:cs typeface="Arial"/>
                        </a:rPr>
                        <a:t>ΠΛΗΘΥΣΜΟΣ (2025)</a:t>
                      </a:r>
                      <a:endParaRPr lang="el-GR" sz="1000" dirty="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spcBef>
                          <a:spcPts val="600"/>
                        </a:spcBef>
                        <a:spcAft>
                          <a:spcPts val="0"/>
                        </a:spcAft>
                      </a:pPr>
                      <a:r>
                        <a:rPr lang="el-GR" sz="1000" b="1" dirty="0" smtClean="0">
                          <a:latin typeface="Arial"/>
                          <a:ea typeface="Times New Roman"/>
                          <a:cs typeface="Arial"/>
                        </a:rPr>
                        <a:t>ΧΡΗΣΕΙΣ ΕΚΤΟΣ ΚΟΙΝΟΧΡΗΣΤΩΝ/ΚΟΙΝΩΦΕΛΩΝ</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gridSpan="2">
                  <a:txBody>
                    <a:bodyPr/>
                    <a:lstStyle/>
                    <a:p>
                      <a:pPr algn="ctr">
                        <a:spcBef>
                          <a:spcPts val="600"/>
                        </a:spcBef>
                        <a:spcAft>
                          <a:spcPts val="0"/>
                        </a:spcAft>
                      </a:pPr>
                      <a:r>
                        <a:rPr lang="el-GR" sz="1000" b="1" dirty="0" smtClean="0">
                          <a:latin typeface="Arial"/>
                          <a:ea typeface="Times New Roman"/>
                          <a:cs typeface="Arial"/>
                        </a:rPr>
                        <a:t>ΚΟΙΝΟΧΡΗΣΤΑ/ ΚΟΙΝΩΦΕΛΗ</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3">
                  <a:txBody>
                    <a:bodyPr/>
                    <a:lstStyle/>
                    <a:p>
                      <a:pPr algn="ctr">
                        <a:spcBef>
                          <a:spcPts val="600"/>
                        </a:spcBef>
                        <a:spcAft>
                          <a:spcPts val="0"/>
                        </a:spcAft>
                      </a:pPr>
                      <a:r>
                        <a:rPr lang="el-GR" sz="800" b="1">
                          <a:latin typeface="Arial"/>
                          <a:ea typeface="Times New Roman"/>
                          <a:cs typeface="Arial"/>
                        </a:rPr>
                        <a:t>ΤΕΛΙΚΗ ΕΠΙΦΑΝΕΙΑ ΟΙΚΙΣΜΟΥ (Ha)</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Bef>
                          <a:spcPts val="600"/>
                        </a:spcBef>
                        <a:spcAft>
                          <a:spcPts val="0"/>
                        </a:spcAft>
                      </a:pPr>
                      <a:r>
                        <a:rPr lang="el-GR" sz="800" b="1">
                          <a:latin typeface="Arial"/>
                          <a:ea typeface="Times New Roman"/>
                          <a:cs typeface="Arial"/>
                        </a:rPr>
                        <a:t>ΥΠΑΡΧΟΥΣΑ ΕΠΙΦΑΝΕΙΑ ΕΝΤΟΣ ΟΡΙΩΝ (σε Ha)</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801">
                <a:tc vMerge="1">
                  <a:txBody>
                    <a:bodyPr/>
                    <a:lstStyle/>
                    <a:p>
                      <a:endParaRPr lang="el-GR"/>
                    </a:p>
                  </a:txBody>
                  <a:tcPr/>
                </a:tc>
                <a:tc vMerge="1">
                  <a:txBody>
                    <a:bodyPr/>
                    <a:lstStyle/>
                    <a:p>
                      <a:endParaRPr lang="el-GR"/>
                    </a:p>
                  </a:txBody>
                  <a:tcPr/>
                </a:tc>
                <a:tc gridSpan="2">
                  <a:txBody>
                    <a:bodyPr/>
                    <a:lstStyle/>
                    <a:p>
                      <a:pPr algn="ctr">
                        <a:spcBef>
                          <a:spcPts val="600"/>
                        </a:spcBef>
                        <a:spcAft>
                          <a:spcPts val="0"/>
                        </a:spcAft>
                      </a:pPr>
                      <a:r>
                        <a:rPr lang="el-GR" sz="800" b="1">
                          <a:latin typeface="Arial"/>
                          <a:ea typeface="Times New Roman"/>
                          <a:cs typeface="Arial"/>
                        </a:rPr>
                        <a:t>ΔΟΜΗΣΙΜΗ ΕΠΙΦΑΝΕΙΑ</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lgn="ctr">
                        <a:spcBef>
                          <a:spcPts val="600"/>
                        </a:spcBef>
                        <a:spcAft>
                          <a:spcPts val="0"/>
                        </a:spcAft>
                      </a:pPr>
                      <a:r>
                        <a:rPr lang="el-GR" sz="800" b="1">
                          <a:latin typeface="Arial"/>
                          <a:ea typeface="Times New Roman"/>
                          <a:cs typeface="Arial"/>
                        </a:rPr>
                        <a:t>ΜΕΣΟΣ Σ.Δ.</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600"/>
                        </a:spcBef>
                        <a:spcAft>
                          <a:spcPts val="0"/>
                        </a:spcAft>
                      </a:pPr>
                      <a:r>
                        <a:rPr lang="el-GR" sz="800" b="1">
                          <a:latin typeface="Arial"/>
                          <a:ea typeface="Times New Roman"/>
                          <a:cs typeface="Arial"/>
                        </a:rPr>
                        <a:t>ΑΝΑΛΟΓΟΥΣΑ ΕΠΙΦΑΝΕΙΑ ΓΗΣ</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600"/>
                        </a:spcBef>
                        <a:spcAft>
                          <a:spcPts val="0"/>
                        </a:spcAft>
                      </a:pPr>
                      <a:r>
                        <a:rPr lang="el-GR" sz="800" b="1">
                          <a:latin typeface="Arial"/>
                          <a:ea typeface="Times New Roman"/>
                          <a:cs typeface="Arial"/>
                        </a:rPr>
                        <a:t>ΣΥΝΤΕΛΕΣΤΗΣ ΚΟΡΕΣΜΟΥ </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600"/>
                        </a:spcBef>
                        <a:spcAft>
                          <a:spcPts val="0"/>
                        </a:spcAft>
                      </a:pPr>
                      <a:r>
                        <a:rPr lang="el-GR" sz="800" b="1">
                          <a:latin typeface="Arial"/>
                          <a:ea typeface="Times New Roman"/>
                          <a:cs typeface="Arial"/>
                        </a:rPr>
                        <a:t>ΣΥΝΟΛΙΚΗ ΕΠΙΦΑΝΕΙΑ ΓΗΣ</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600"/>
                        </a:spcBef>
                        <a:spcAft>
                          <a:spcPts val="0"/>
                        </a:spcAft>
                      </a:pPr>
                      <a:r>
                        <a:rPr lang="el-GR" sz="800" b="1">
                          <a:latin typeface="Arial"/>
                          <a:ea typeface="Times New Roman"/>
                          <a:cs typeface="Arial"/>
                        </a:rPr>
                        <a:t>ΠΟΣΟΣΤΟ</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600"/>
                        </a:spcBef>
                        <a:spcAft>
                          <a:spcPts val="0"/>
                        </a:spcAft>
                      </a:pPr>
                      <a:r>
                        <a:rPr lang="el-GR" sz="800" b="1">
                          <a:latin typeface="Arial"/>
                          <a:ea typeface="Times New Roman"/>
                          <a:cs typeface="Arial"/>
                        </a:rPr>
                        <a:t>ΕΠΙΦΑΝΕΙΑ ΓΗΣ</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r>
              <a:tr h="1104726">
                <a:tc vMerge="1">
                  <a:txBody>
                    <a:bodyPr/>
                    <a:lstStyle/>
                    <a:p>
                      <a:endParaRPr lang="el-GR"/>
                    </a:p>
                  </a:txBody>
                  <a:tcPr/>
                </a:tc>
                <a:tc vMerge="1">
                  <a:txBody>
                    <a:bodyPr/>
                    <a:lstStyle/>
                    <a:p>
                      <a:endParaRPr lang="el-GR"/>
                    </a:p>
                  </a:txBody>
                  <a:tcPr/>
                </a:tc>
                <a:tc>
                  <a:txBody>
                    <a:bodyPr/>
                    <a:lstStyle/>
                    <a:p>
                      <a:pPr algn="ctr">
                        <a:spcBef>
                          <a:spcPts val="600"/>
                        </a:spcBef>
                        <a:spcAft>
                          <a:spcPts val="0"/>
                        </a:spcAft>
                      </a:pPr>
                      <a:r>
                        <a:rPr lang="el-GR" sz="800" b="1">
                          <a:latin typeface="Arial"/>
                          <a:ea typeface="Times New Roman"/>
                          <a:cs typeface="Arial"/>
                        </a:rPr>
                        <a:t>ΑΝΑ ΚΑΤΟΙΚΟ</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l-GR" sz="800" b="1">
                          <a:latin typeface="Arial"/>
                          <a:ea typeface="Times New Roman"/>
                          <a:cs typeface="Arial"/>
                        </a:rPr>
                        <a:t>ΣΥΝΟΛΙΚΑ</a:t>
                      </a:r>
                      <a:endParaRPr lang="el-GR" sz="1100">
                        <a:latin typeface="Arial"/>
                        <a:ea typeface="Times New Roman"/>
                        <a:cs typeface="Times New Roman"/>
                      </a:endParaRPr>
                    </a:p>
                  </a:txBody>
                  <a:tcPr marL="68260" marR="6826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r>
              <a:tr h="243901">
                <a:tc>
                  <a:txBody>
                    <a:bodyPr/>
                    <a:lstStyle/>
                    <a:p>
                      <a:pPr algn="ctr">
                        <a:spcBef>
                          <a:spcPts val="600"/>
                        </a:spcBef>
                        <a:spcAft>
                          <a:spcPts val="0"/>
                        </a:spcAft>
                      </a:pPr>
                      <a:r>
                        <a:rPr lang="en-US" sz="1000">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1</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2</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3</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4</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5</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6</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7</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8</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9</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10</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11</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01">
                <a:tc>
                  <a:txBody>
                    <a:bodyPr/>
                    <a:lstStyle/>
                    <a:p>
                      <a:pPr algn="ctr">
                        <a:spcBef>
                          <a:spcPts val="600"/>
                        </a:spcBef>
                        <a:spcAft>
                          <a:spcPts val="0"/>
                        </a:spcAft>
                      </a:pPr>
                      <a:r>
                        <a:rPr lang="en-US" sz="1000">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1x2</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3:4</a:t>
                      </a:r>
                      <a:r>
                        <a:rPr lang="en-US" sz="1000" b="1">
                          <a:solidFill>
                            <a:srgbClr val="FFFFFF"/>
                          </a:solidFill>
                          <a:latin typeface="Arial"/>
                          <a:ea typeface="Times New Roman"/>
                          <a:cs typeface="Arial"/>
                        </a:rPr>
                        <a:t>A</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5:6</a:t>
                      </a:r>
                      <a:r>
                        <a:rPr lang="en-US" sz="1000" b="1">
                          <a:solidFill>
                            <a:srgbClr val="FFFFFF"/>
                          </a:solidFill>
                          <a:latin typeface="Arial"/>
                          <a:ea typeface="Times New Roman"/>
                          <a:cs typeface="Arial"/>
                        </a:rPr>
                        <a:t>A</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US" sz="1000" b="1">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l-GR" sz="1000" b="1">
                          <a:latin typeface="Arial"/>
                          <a:ea typeface="Times New Roman"/>
                          <a:cs typeface="Arial"/>
                        </a:rPr>
                        <a:t>7</a:t>
                      </a:r>
                      <a:r>
                        <a:rPr lang="en-US" sz="1000" b="1">
                          <a:latin typeface="Arial"/>
                          <a:ea typeface="Times New Roman"/>
                          <a:cs typeface="Arial"/>
                        </a:rPr>
                        <a:t>x</a:t>
                      </a:r>
                      <a:r>
                        <a:rPr lang="el-GR" sz="1000" b="1">
                          <a:latin typeface="Arial"/>
                          <a:ea typeface="Times New Roman"/>
                          <a:cs typeface="Arial"/>
                        </a:rPr>
                        <a:t>8</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l-GR" sz="1000" b="1">
                          <a:latin typeface="Arial"/>
                          <a:ea typeface="Times New Roman"/>
                          <a:cs typeface="Arial"/>
                        </a:rPr>
                        <a:t>7+9</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l-GR" sz="1000">
                          <a:latin typeface="Arial"/>
                          <a:ea typeface="Times New Roman"/>
                          <a:cs typeface="Arial"/>
                        </a:rPr>
                        <a:t> </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134">
                <a:tc>
                  <a:txBody>
                    <a:bodyPr/>
                    <a:lstStyle/>
                    <a:p>
                      <a:pPr algn="ctr">
                        <a:spcBef>
                          <a:spcPts val="600"/>
                        </a:spcBef>
                        <a:spcAft>
                          <a:spcPts val="0"/>
                        </a:spcAft>
                      </a:pPr>
                      <a:r>
                        <a:rPr lang="el-GR" sz="1000" b="1">
                          <a:latin typeface="Arial"/>
                          <a:ea typeface="Times New Roman"/>
                          <a:cs typeface="Arial"/>
                        </a:rPr>
                        <a:t>Μήθυμνα</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1.500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dirty="0">
                          <a:latin typeface="Arial"/>
                          <a:ea typeface="Times New Roman"/>
                          <a:cs typeface="Arial"/>
                        </a:rPr>
                        <a:t>40</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dirty="0">
                          <a:latin typeface="Arial"/>
                          <a:ea typeface="Times New Roman"/>
                          <a:cs typeface="Arial"/>
                        </a:rPr>
                        <a:t>60.000</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dirty="0">
                          <a:latin typeface="Arial"/>
                          <a:ea typeface="Times New Roman"/>
                          <a:cs typeface="Arial"/>
                        </a:rPr>
                        <a:t>0,</a:t>
                      </a:r>
                      <a:r>
                        <a:rPr lang="en-US" sz="1000" dirty="0">
                          <a:latin typeface="Arial"/>
                          <a:ea typeface="Times New Roman"/>
                          <a:cs typeface="Arial"/>
                        </a:rPr>
                        <a:t>64</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dirty="0">
                          <a:latin typeface="Arial"/>
                          <a:ea typeface="Times New Roman"/>
                          <a:cs typeface="Arial"/>
                        </a:rPr>
                        <a:t>93.750</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dirty="0">
                          <a:latin typeface="Arial"/>
                          <a:ea typeface="Times New Roman"/>
                          <a:cs typeface="Arial"/>
                        </a:rPr>
                        <a:t>0,4</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dirty="0">
                          <a:latin typeface="Arial"/>
                          <a:ea typeface="Times New Roman"/>
                          <a:cs typeface="Arial"/>
                        </a:rPr>
                        <a:t>23.375,</a:t>
                      </a:r>
                      <a:r>
                        <a:rPr lang="el-GR" sz="1000" dirty="0">
                          <a:latin typeface="Arial"/>
                          <a:ea typeface="Times New Roman"/>
                          <a:cs typeface="Arial"/>
                        </a:rPr>
                        <a:t>00</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20%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a:latin typeface="Arial"/>
                          <a:ea typeface="Times New Roman"/>
                          <a:cs typeface="Arial"/>
                        </a:rPr>
                        <a:t>58.593,75</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dirty="0">
                          <a:solidFill>
                            <a:srgbClr val="C00000"/>
                          </a:solidFill>
                          <a:latin typeface="Arial"/>
                          <a:ea typeface="Times New Roman"/>
                          <a:cs typeface="Arial"/>
                        </a:rPr>
                        <a:t>28,13</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b="1">
                          <a:latin typeface="Arial"/>
                          <a:ea typeface="Times New Roman"/>
                          <a:cs typeface="Arial"/>
                        </a:rPr>
                        <a:t>38,02</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415134">
                <a:tc>
                  <a:txBody>
                    <a:bodyPr/>
                    <a:lstStyle/>
                    <a:p>
                      <a:pPr algn="ctr">
                        <a:spcBef>
                          <a:spcPts val="600"/>
                        </a:spcBef>
                        <a:spcAft>
                          <a:spcPts val="0"/>
                        </a:spcAft>
                      </a:pPr>
                      <a:r>
                        <a:rPr lang="el-GR" sz="1000" b="1">
                          <a:latin typeface="Arial"/>
                          <a:ea typeface="Times New Roman"/>
                          <a:cs typeface="Arial"/>
                        </a:rPr>
                        <a:t>Βαφειός</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350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40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14.000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a:t>
                      </a:r>
                      <a:r>
                        <a:rPr lang="en-US" sz="1000">
                          <a:latin typeface="Arial"/>
                          <a:ea typeface="Times New Roman"/>
                          <a:cs typeface="Arial"/>
                        </a:rPr>
                        <a:t>55</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smtClean="0">
                          <a:latin typeface="Arial"/>
                          <a:ea typeface="Times New Roman"/>
                          <a:cs typeface="Arial"/>
                        </a:rPr>
                        <a:t>25.454</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a:latin typeface="Arial"/>
                          <a:ea typeface="Times New Roman"/>
                          <a:cs typeface="Arial"/>
                        </a:rPr>
                        <a:t>63.636,36</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dirty="0">
                          <a:latin typeface="Arial"/>
                          <a:ea typeface="Times New Roman"/>
                          <a:cs typeface="Arial"/>
                        </a:rPr>
                        <a:t>20%</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a:latin typeface="Arial"/>
                          <a:ea typeface="Times New Roman"/>
                          <a:cs typeface="Arial"/>
                        </a:rPr>
                        <a:t>12.727,27</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a:solidFill>
                            <a:srgbClr val="C00000"/>
                          </a:solidFill>
                          <a:latin typeface="Arial"/>
                          <a:ea typeface="Times New Roman"/>
                          <a:cs typeface="Arial"/>
                        </a:rPr>
                        <a:t>7,64</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b="1" dirty="0">
                          <a:latin typeface="Arial"/>
                          <a:ea typeface="Times New Roman"/>
                          <a:cs typeface="Arial"/>
                        </a:rPr>
                        <a:t>10,83</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5134">
                <a:tc>
                  <a:txBody>
                    <a:bodyPr/>
                    <a:lstStyle/>
                    <a:p>
                      <a:pPr algn="ctr">
                        <a:spcBef>
                          <a:spcPts val="600"/>
                        </a:spcBef>
                        <a:spcAft>
                          <a:spcPts val="0"/>
                        </a:spcAft>
                      </a:pPr>
                      <a:r>
                        <a:rPr lang="el-GR" sz="1000" b="1">
                          <a:latin typeface="Arial"/>
                          <a:ea typeface="Times New Roman"/>
                          <a:cs typeface="Arial"/>
                        </a:rPr>
                        <a:t>Άργεννος</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290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40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11.600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0,</a:t>
                      </a:r>
                      <a:r>
                        <a:rPr lang="en-US" sz="1000">
                          <a:latin typeface="Arial"/>
                          <a:ea typeface="Times New Roman"/>
                          <a:cs typeface="Arial"/>
                        </a:rPr>
                        <a:t>5</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a:latin typeface="Arial"/>
                          <a:ea typeface="Times New Roman"/>
                          <a:cs typeface="Arial"/>
                        </a:rPr>
                        <a:t>23.200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0,4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a:latin typeface="Arial"/>
                          <a:ea typeface="Times New Roman"/>
                          <a:cs typeface="Arial"/>
                        </a:rPr>
                        <a:t>58.000,00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20%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a:latin typeface="Arial"/>
                          <a:ea typeface="Times New Roman"/>
                          <a:cs typeface="Arial"/>
                        </a:rPr>
                        <a:t>11.600,00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n-US" sz="1000" dirty="0">
                          <a:solidFill>
                            <a:srgbClr val="C00000"/>
                          </a:solidFill>
                          <a:latin typeface="Arial"/>
                          <a:ea typeface="Times New Roman"/>
                          <a:cs typeface="Arial"/>
                        </a:rPr>
                        <a:t>6,96</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b="1" dirty="0">
                          <a:latin typeface="Arial"/>
                          <a:ea typeface="Times New Roman"/>
                          <a:cs typeface="Arial"/>
                        </a:rPr>
                        <a:t>6,53</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461259">
                <a:tc>
                  <a:txBody>
                    <a:bodyPr/>
                    <a:lstStyle/>
                    <a:p>
                      <a:pPr algn="ctr">
                        <a:spcBef>
                          <a:spcPts val="600"/>
                        </a:spcBef>
                        <a:spcAft>
                          <a:spcPts val="0"/>
                        </a:spcAft>
                      </a:pPr>
                      <a:r>
                        <a:rPr lang="el-GR" sz="1000" b="1">
                          <a:latin typeface="Arial"/>
                          <a:ea typeface="Times New Roman"/>
                          <a:cs typeface="Arial"/>
                        </a:rPr>
                        <a:t>Λεπέτυμνος</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190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40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7.600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0,8</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9.500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23.750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20%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4.750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dirty="0">
                          <a:solidFill>
                            <a:srgbClr val="C00000"/>
                          </a:solidFill>
                          <a:latin typeface="Arial"/>
                          <a:ea typeface="Times New Roman"/>
                          <a:cs typeface="Arial"/>
                        </a:rPr>
                        <a:t>2,85</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b="1" dirty="0">
                          <a:latin typeface="Arial"/>
                          <a:ea typeface="Times New Roman"/>
                          <a:cs typeface="Arial"/>
                        </a:rPr>
                        <a:t>20,2</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5134">
                <a:tc>
                  <a:txBody>
                    <a:bodyPr/>
                    <a:lstStyle/>
                    <a:p>
                      <a:pPr algn="ctr">
                        <a:spcBef>
                          <a:spcPts val="600"/>
                        </a:spcBef>
                        <a:spcAft>
                          <a:spcPts val="0"/>
                        </a:spcAft>
                      </a:pPr>
                      <a:r>
                        <a:rPr lang="el-GR" sz="1000" b="1">
                          <a:latin typeface="Arial"/>
                          <a:ea typeface="Times New Roman"/>
                          <a:cs typeface="Arial"/>
                        </a:rPr>
                        <a:t>Συκαμνιά</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250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40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10.000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0,8</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12.500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0,4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31.250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20%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a:latin typeface="Arial"/>
                          <a:ea typeface="Times New Roman"/>
                          <a:cs typeface="Arial"/>
                        </a:rPr>
                        <a:t>6.250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dirty="0">
                          <a:solidFill>
                            <a:srgbClr val="C00000"/>
                          </a:solidFill>
                          <a:latin typeface="Arial"/>
                          <a:ea typeface="Times New Roman"/>
                          <a:cs typeface="Arial"/>
                        </a:rPr>
                        <a:t>3,75</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Bef>
                          <a:spcPts val="600"/>
                        </a:spcBef>
                        <a:spcAft>
                          <a:spcPts val="0"/>
                        </a:spcAft>
                      </a:pPr>
                      <a:r>
                        <a:rPr lang="el-GR" sz="1000" b="1" dirty="0">
                          <a:latin typeface="Arial"/>
                          <a:ea typeface="Times New Roman"/>
                          <a:cs typeface="Arial"/>
                        </a:rPr>
                        <a:t>6,91</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461259">
                <a:tc>
                  <a:txBody>
                    <a:bodyPr/>
                    <a:lstStyle/>
                    <a:p>
                      <a:pPr algn="ctr">
                        <a:spcBef>
                          <a:spcPts val="600"/>
                        </a:spcBef>
                        <a:spcAft>
                          <a:spcPts val="0"/>
                        </a:spcAft>
                      </a:pPr>
                      <a:r>
                        <a:rPr lang="el-GR" sz="1000" b="1">
                          <a:latin typeface="Arial"/>
                          <a:ea typeface="Times New Roman"/>
                          <a:cs typeface="Arial"/>
                        </a:rPr>
                        <a:t>Σκάλα Συκαμνιάς</a:t>
                      </a:r>
                      <a:endParaRPr lang="el-GR" sz="11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900" b="1" dirty="0">
                          <a:solidFill>
                            <a:srgbClr val="C00000"/>
                          </a:solidFill>
                          <a:latin typeface="Arial"/>
                          <a:ea typeface="Times New Roman"/>
                          <a:cs typeface="Arial"/>
                        </a:rPr>
                        <a:t>300</a:t>
                      </a:r>
                      <a:endParaRPr lang="el-GR" sz="11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40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12.000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a:t>
                      </a:r>
                      <a:r>
                        <a:rPr lang="en-US" sz="1000">
                          <a:latin typeface="Arial"/>
                          <a:ea typeface="Times New Roman"/>
                          <a:cs typeface="Arial"/>
                        </a:rPr>
                        <a:t>7</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smtClean="0">
                          <a:latin typeface="Arial"/>
                          <a:ea typeface="Times New Roman"/>
                          <a:cs typeface="Arial"/>
                        </a:rPr>
                        <a:t>17.142</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0,4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a:latin typeface="Arial"/>
                          <a:ea typeface="Times New Roman"/>
                          <a:cs typeface="Arial"/>
                        </a:rPr>
                        <a:t>42.857,14</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a:latin typeface="Arial"/>
                          <a:ea typeface="Times New Roman"/>
                          <a:cs typeface="Arial"/>
                        </a:rPr>
                        <a:t>20%</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a:latin typeface="Arial"/>
                          <a:ea typeface="Times New Roman"/>
                          <a:cs typeface="Arial"/>
                        </a:rPr>
                        <a:t>8.571,43</a:t>
                      </a:r>
                      <a:endParaRPr lang="el-GR" sz="100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n-US" sz="1000" dirty="0">
                          <a:solidFill>
                            <a:srgbClr val="C00000"/>
                          </a:solidFill>
                          <a:latin typeface="Arial"/>
                          <a:ea typeface="Times New Roman"/>
                          <a:cs typeface="Arial"/>
                        </a:rPr>
                        <a:t>5,14</a:t>
                      </a:r>
                      <a:endParaRPr lang="el-GR" sz="1000" dirty="0">
                        <a:solidFill>
                          <a:srgbClr val="C00000"/>
                        </a:solidFill>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r>
                        <a:rPr lang="el-GR" sz="1000" b="1" dirty="0">
                          <a:latin typeface="Arial"/>
                          <a:ea typeface="Times New Roman"/>
                          <a:cs typeface="Arial"/>
                        </a:rPr>
                        <a:t>3</a:t>
                      </a:r>
                      <a:r>
                        <a:rPr lang="en-US" sz="1000" b="1" dirty="0">
                          <a:latin typeface="Arial"/>
                          <a:ea typeface="Times New Roman"/>
                          <a:cs typeface="Arial"/>
                        </a:rPr>
                        <a:t>,94</a:t>
                      </a:r>
                      <a:endParaRPr lang="el-GR" sz="1000" dirty="0">
                        <a:latin typeface="Arial"/>
                        <a:ea typeface="Times New Roman"/>
                        <a:cs typeface="Times New Roman"/>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87168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435280" cy="656772"/>
          </a:xfrm>
        </p:spPr>
        <p:txBody>
          <a:bodyPr>
            <a:noAutofit/>
          </a:bodyPr>
          <a:lstStyle/>
          <a:p>
            <a:pPr algn="l"/>
            <a:r>
              <a:rPr lang="el-GR" sz="3000" dirty="0" smtClean="0"/>
              <a:t>Γενικές αρχές</a:t>
            </a:r>
            <a:endParaRPr lang="el-GR" sz="3000" dirty="0"/>
          </a:p>
        </p:txBody>
      </p:sp>
      <p:sp>
        <p:nvSpPr>
          <p:cNvPr id="5" name="Content Placeholder 4"/>
          <p:cNvSpPr>
            <a:spLocks noGrp="1"/>
          </p:cNvSpPr>
          <p:nvPr>
            <p:ph sz="quarter" idx="2"/>
          </p:nvPr>
        </p:nvSpPr>
        <p:spPr>
          <a:xfrm>
            <a:off x="500034" y="1214422"/>
            <a:ext cx="8143932" cy="5500726"/>
          </a:xfrm>
        </p:spPr>
        <p:style>
          <a:lnRef idx="1">
            <a:schemeClr val="accent2"/>
          </a:lnRef>
          <a:fillRef idx="3">
            <a:schemeClr val="accent2"/>
          </a:fillRef>
          <a:effectRef idx="2">
            <a:schemeClr val="accent2"/>
          </a:effectRef>
          <a:fontRef idx="minor">
            <a:schemeClr val="lt1"/>
          </a:fontRef>
        </p:style>
        <p:txBody>
          <a:bodyPr>
            <a:normAutofit/>
          </a:bodyPr>
          <a:lstStyle/>
          <a:p>
            <a:pPr marL="0">
              <a:spcBef>
                <a:spcPts val="600"/>
              </a:spcBef>
              <a:spcAft>
                <a:spcPts val="600"/>
              </a:spcAft>
              <a:buNone/>
            </a:pPr>
            <a:r>
              <a:rPr lang="el-GR" sz="1350" b="1" dirty="0" smtClean="0">
                <a:solidFill>
                  <a:schemeClr val="tx1"/>
                </a:solidFill>
                <a:latin typeface="Arial" pitchFamily="34" charset="0"/>
                <a:cs typeface="Arial" pitchFamily="34" charset="0"/>
              </a:rPr>
              <a:t>Σύμφωνα με το Εθνικό Γενικό ΠΧΣΑΑ, το Περιφερειακό ΠΧΣΑΑ ΒΑ &amp; το Ειδικό ΠΧΣΑΑ Τουρισμού</a:t>
            </a:r>
          </a:p>
          <a:p>
            <a:pPr marL="0">
              <a:spcBef>
                <a:spcPts val="0"/>
              </a:spcBef>
              <a:buNone/>
            </a:pPr>
            <a:r>
              <a:rPr lang="el-GR" sz="1600" dirty="0" smtClean="0">
                <a:latin typeface="Arial" pitchFamily="34" charset="0"/>
                <a:cs typeface="Arial" pitchFamily="34" charset="0"/>
              </a:rPr>
              <a:t>Οι </a:t>
            </a:r>
            <a:r>
              <a:rPr lang="el-GR" sz="1600" b="1" dirty="0" smtClean="0">
                <a:latin typeface="Arial" pitchFamily="34" charset="0"/>
                <a:cs typeface="Arial" pitchFamily="34" charset="0"/>
              </a:rPr>
              <a:t>γενικές αρχές </a:t>
            </a:r>
            <a:r>
              <a:rPr lang="el-GR" sz="1600" dirty="0" smtClean="0">
                <a:latin typeface="Arial" pitchFamily="34" charset="0"/>
                <a:cs typeface="Arial" pitchFamily="34" charset="0"/>
              </a:rPr>
              <a:t>που διέπουν τη σύνταξη της μελέτης χωρικής οργάνωσης, χαρακτηρίζονται από το ότι στοχεύουν ταυτόχρονα στις παρακάτω</a:t>
            </a:r>
            <a:r>
              <a:rPr lang="el-GR" sz="1600" dirty="0" smtClean="0">
                <a:solidFill>
                  <a:srgbClr val="FF0000"/>
                </a:solidFill>
                <a:latin typeface="Arial" pitchFamily="34" charset="0"/>
                <a:cs typeface="Arial" pitchFamily="34" charset="0"/>
              </a:rPr>
              <a:t> </a:t>
            </a:r>
            <a:r>
              <a:rPr lang="el-GR" sz="1600" dirty="0" smtClean="0">
                <a:latin typeface="Arial" pitchFamily="34" charset="0"/>
                <a:cs typeface="Arial" pitchFamily="34" charset="0"/>
              </a:rPr>
              <a:t>κατευθύνσεις: </a:t>
            </a:r>
          </a:p>
          <a:p>
            <a:pPr lvl="0" algn="just"/>
            <a:r>
              <a:rPr lang="el-GR" sz="1800" dirty="0" smtClean="0">
                <a:latin typeface="Arial" pitchFamily="34" charset="0"/>
                <a:cs typeface="Arial" pitchFamily="34" charset="0"/>
              </a:rPr>
              <a:t>τη μεγιστοποίηση της οικονομικής απόδοσης των πλουτοπαραγωγικών πηγών της Δ.Ε. </a:t>
            </a:r>
            <a:r>
              <a:rPr lang="el-GR" sz="1800" dirty="0" err="1" smtClean="0">
                <a:latin typeface="Arial" pitchFamily="34" charset="0"/>
                <a:cs typeface="Arial" pitchFamily="34" charset="0"/>
              </a:rPr>
              <a:t>Μήθυμνας</a:t>
            </a:r>
            <a:r>
              <a:rPr lang="el-GR" sz="1800" dirty="0" smtClean="0">
                <a:latin typeface="Arial" pitchFamily="34" charset="0"/>
                <a:cs typeface="Arial" pitchFamily="34" charset="0"/>
              </a:rPr>
              <a:t>, με ταυτόχρονη. </a:t>
            </a:r>
          </a:p>
          <a:p>
            <a:pPr lvl="0" algn="just"/>
            <a:r>
              <a:rPr lang="el-GR" sz="1800" dirty="0" smtClean="0">
                <a:latin typeface="Arial" pitchFamily="34" charset="0"/>
                <a:cs typeface="Arial" pitchFamily="34" charset="0"/>
              </a:rPr>
              <a:t>διαφύλαξη του δυναμικού όλων των πόρων της περιοχής, είτε αυτοί αποδίδουν άμεσα οικονομικά οφέλη στην παρούσα συγκυρία, είτε πρόκειται για πόρους που αποτελούν παρακαταθήκη για τη λειτουργία των φυσικών οικοσυστημάτων και της ζωής και μπορούν να συμβάλλουν μελλοντικά στην ανάπτυξη. </a:t>
            </a:r>
          </a:p>
          <a:p>
            <a:pPr lvl="0" algn="just"/>
            <a:r>
              <a:rPr lang="el-GR" sz="1800" dirty="0" smtClean="0">
                <a:latin typeface="Arial" pitchFamily="34" charset="0"/>
                <a:cs typeface="Arial" pitchFamily="34" charset="0"/>
              </a:rPr>
              <a:t>η οργάνωση της οικιστικής ανάπτυξης με ορθολογικό τρόπο και με πνεύμα οικονομίας στην κατανάλωση φυσικών πόρων όπως το έδαφος και το νερό, ώστε η Δ.Ε. </a:t>
            </a:r>
            <a:r>
              <a:rPr lang="el-GR" sz="1800" dirty="0" err="1" smtClean="0">
                <a:latin typeface="Arial" pitchFamily="34" charset="0"/>
                <a:cs typeface="Arial" pitchFamily="34" charset="0"/>
              </a:rPr>
              <a:t>Μήθυμνας</a:t>
            </a:r>
            <a:r>
              <a:rPr lang="el-GR" sz="1800" dirty="0" smtClean="0">
                <a:latin typeface="Arial" pitchFamily="34" charset="0"/>
                <a:cs typeface="Arial" pitchFamily="34" charset="0"/>
              </a:rPr>
              <a:t> να μπορεί να συμβάλει, κατά το μέτρο των δυνατοτήτων της, στην επίτευξη των στόχων για προστασία και ανάδειξη των φυσικών και πολιτιστικών πόρων, της ποιότητας ζωής των πολιτών σε </a:t>
            </a:r>
            <a:r>
              <a:rPr lang="el-GR" sz="1800" dirty="0" err="1" smtClean="0">
                <a:latin typeface="Arial" pitchFamily="34" charset="0"/>
                <a:cs typeface="Arial" pitchFamily="34" charset="0"/>
              </a:rPr>
              <a:t>πανλεσβιακό</a:t>
            </a:r>
            <a:r>
              <a:rPr lang="el-GR" sz="1800" dirty="0" smtClean="0">
                <a:latin typeface="Arial" pitchFamily="34" charset="0"/>
                <a:cs typeface="Arial" pitchFamily="34" charset="0"/>
              </a:rPr>
              <a:t>, εθνικό και διεθνές επίπεδο.</a:t>
            </a:r>
          </a:p>
          <a:p>
            <a:pPr algn="just"/>
            <a:r>
              <a:rPr lang="el-GR" sz="1800" dirty="0" smtClean="0">
                <a:latin typeface="Arial" charset="0"/>
                <a:cs typeface="Arial" charset="0"/>
              </a:rPr>
              <a:t>ανάσχεση της πορείας αλλοίωσης της φυσιογνωμίας του οικισμού της </a:t>
            </a:r>
            <a:r>
              <a:rPr lang="el-GR" sz="1800" dirty="0" err="1" smtClean="0">
                <a:latin typeface="Arial" charset="0"/>
                <a:cs typeface="Arial" charset="0"/>
              </a:rPr>
              <a:t>Μήθυμνας</a:t>
            </a:r>
            <a:r>
              <a:rPr lang="el-GR" sz="1800" dirty="0" smtClean="0">
                <a:latin typeface="Arial" charset="0"/>
                <a:cs typeface="Arial" charset="0"/>
              </a:rPr>
              <a:t> και του άμεσου περιβάλλοντος του. </a:t>
            </a:r>
          </a:p>
          <a:p>
            <a:pPr lvl="0" algn="just"/>
            <a:endParaRPr lang="el-GR" sz="1800" dirty="0" smtClean="0">
              <a:latin typeface="Arial" pitchFamily="34" charset="0"/>
              <a:cs typeface="Arial" pitchFamily="34" charset="0"/>
            </a:endParaRPr>
          </a:p>
          <a:p>
            <a:endParaRPr lang="el-GR" sz="1400" dirty="0">
              <a:solidFill>
                <a:schemeClr val="bg1"/>
              </a:solidFill>
            </a:endParaRPr>
          </a:p>
        </p:txBody>
      </p:sp>
      <p:sp>
        <p:nvSpPr>
          <p:cNvPr id="4" name="Title 1"/>
          <p:cNvSpPr txBox="1">
            <a:spLocks/>
          </p:cNvSpPr>
          <p:nvPr/>
        </p:nvSpPr>
        <p:spPr>
          <a:xfrm>
            <a:off x="357158" y="-142900"/>
            <a:ext cx="8435280" cy="656772"/>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Π1:</a:t>
            </a:r>
            <a:r>
              <a:rPr kumimoji="0" lang="el-GR" sz="3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Δομικό σχέδιο</a:t>
            </a:r>
            <a:r>
              <a:rPr lang="el-GR" sz="3000" smtClean="0">
                <a:solidFill>
                  <a:schemeClr val="bg1"/>
                </a:solidFill>
                <a:latin typeface="Arial" pitchFamily="34" charset="0"/>
                <a:ea typeface="+mj-ea"/>
                <a:cs typeface="Arial" pitchFamily="34" charset="0"/>
              </a:rPr>
              <a:t> </a:t>
            </a:r>
            <a:r>
              <a:rPr lang="el-GR" sz="3000" dirty="0" smtClean="0">
                <a:solidFill>
                  <a:schemeClr val="bg1"/>
                </a:solidFill>
                <a:latin typeface="Arial" pitchFamily="34" charset="0"/>
                <a:ea typeface="+mj-ea"/>
                <a:cs typeface="Arial" pitchFamily="34" charset="0"/>
              </a:rPr>
              <a:t>χωρικής οργάνωσης</a:t>
            </a:r>
            <a:endParaRPr kumimoji="0" lang="el-GR" sz="3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latin typeface="Arial" pitchFamily="34" charset="0"/>
                <a:cs typeface="Arial" pitchFamily="34" charset="0"/>
              </a:rPr>
              <a:t>Μήθυμνα</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1785918" y="3286124"/>
            <a:ext cx="5072098" cy="285752"/>
          </a:xfrm>
        </p:spPr>
        <p:txBody>
          <a:bodyPr/>
          <a:lstStyle/>
          <a:p>
            <a:r>
              <a:rPr lang="el-GR" sz="1600" dirty="0" smtClean="0"/>
              <a:t>Προτάσεις οικιστικής αναβάθμισης</a:t>
            </a:r>
            <a:endParaRPr lang="el-GR" sz="1600" dirty="0"/>
          </a:p>
        </p:txBody>
      </p:sp>
      <p:sp>
        <p:nvSpPr>
          <p:cNvPr id="5" name="Content Placeholder 4"/>
          <p:cNvSpPr>
            <a:spLocks noGrp="1"/>
          </p:cNvSpPr>
          <p:nvPr>
            <p:ph sz="quarter" idx="2"/>
          </p:nvPr>
        </p:nvSpPr>
        <p:spPr>
          <a:xfrm>
            <a:off x="-142908" y="3571876"/>
            <a:ext cx="6072230" cy="3286124"/>
          </a:xfrm>
        </p:spPr>
        <p:txBody>
          <a:bodyPr>
            <a:normAutofit/>
          </a:bodyPr>
          <a:lstStyle/>
          <a:p>
            <a:pPr lvl="0"/>
            <a:r>
              <a:rPr lang="el-GR" sz="1600" dirty="0" smtClean="0">
                <a:latin typeface="Arial" pitchFamily="34" charset="0"/>
                <a:cs typeface="Arial" pitchFamily="34" charset="0"/>
              </a:rPr>
              <a:t>Αναθεώρηση της Πολεοδομικής Μελέτης του οικισμού Μήθυμνας με τους εξής στόχους:</a:t>
            </a:r>
          </a:p>
          <a:p>
            <a:pPr lvl="2"/>
            <a:r>
              <a:rPr lang="el-GR" sz="1400" dirty="0" smtClean="0">
                <a:solidFill>
                  <a:schemeClr val="tx1"/>
                </a:solidFill>
                <a:latin typeface="Arial" pitchFamily="34" charset="0"/>
                <a:cs typeface="Arial" pitchFamily="34" charset="0"/>
              </a:rPr>
              <a:t>Να διατηρηθεί το ρυμοτομικό του παραδοσιακού ιστού ως έχει και να αρθούν οι ανατροπές που επιβάλει το ισχύον ρυμοτομικό της πολεοδομικής μελέτης του 1990.</a:t>
            </a:r>
          </a:p>
          <a:p>
            <a:pPr lvl="2"/>
            <a:r>
              <a:rPr lang="el-GR" sz="1400" dirty="0" smtClean="0">
                <a:solidFill>
                  <a:schemeClr val="tx1"/>
                </a:solidFill>
                <a:latin typeface="Arial" pitchFamily="34" charset="0"/>
                <a:cs typeface="Arial" pitchFamily="34" charset="0"/>
              </a:rPr>
              <a:t>Οι </a:t>
            </a:r>
            <a:r>
              <a:rPr lang="el-GR" sz="1400" b="1" dirty="0" smtClean="0">
                <a:solidFill>
                  <a:schemeClr val="tx1"/>
                </a:solidFill>
                <a:latin typeface="Arial" pitchFamily="34" charset="0"/>
                <a:cs typeface="Arial" pitchFamily="34" charset="0"/>
              </a:rPr>
              <a:t>χρήσεις γης</a:t>
            </a:r>
            <a:r>
              <a:rPr lang="el-GR" sz="1400" dirty="0" smtClean="0">
                <a:solidFill>
                  <a:schemeClr val="tx1"/>
                </a:solidFill>
                <a:latin typeface="Arial" pitchFamily="34" charset="0"/>
                <a:cs typeface="Arial" pitchFamily="34" charset="0"/>
              </a:rPr>
              <a:t> που επιτρέπονται στον τομέα </a:t>
            </a:r>
            <a:r>
              <a:rPr lang="el-GR" sz="1400" dirty="0" err="1" smtClean="0">
                <a:solidFill>
                  <a:schemeClr val="tx1"/>
                </a:solidFill>
                <a:latin typeface="Arial" pitchFamily="34" charset="0"/>
                <a:cs typeface="Arial" pitchFamily="34" charset="0"/>
              </a:rPr>
              <a:t>ΙΙΙ</a:t>
            </a:r>
            <a:r>
              <a:rPr lang="el-GR" sz="1400" dirty="0" smtClean="0">
                <a:solidFill>
                  <a:schemeClr val="tx1"/>
                </a:solidFill>
                <a:latin typeface="Arial" pitchFamily="34" charset="0"/>
                <a:cs typeface="Arial" pitchFamily="34" charset="0"/>
              </a:rPr>
              <a:t> είναι Ελεύθεροι χώροι, Αστικό πράσινο και κοινωφελείς εξυπηρετήσεις. των άρθρων 9 και 10 του Π.Δ. της 23.2/6.3.1987 (ΦΕΚ 166Δ').</a:t>
            </a:r>
          </a:p>
          <a:p>
            <a:pPr algn="just"/>
            <a:r>
              <a:rPr lang="el-GR" sz="1600" dirty="0" smtClean="0">
                <a:solidFill>
                  <a:schemeClr val="tx1"/>
                </a:solidFill>
                <a:latin typeface="Arial" pitchFamily="34" charset="0"/>
                <a:cs typeface="Arial" pitchFamily="34" charset="0"/>
              </a:rPr>
              <a:t>Ολοκλήρωση </a:t>
            </a:r>
            <a:r>
              <a:rPr lang="el-GR" sz="1600" dirty="0" smtClean="0">
                <a:solidFill>
                  <a:schemeClr val="tx1"/>
                </a:solidFill>
                <a:latin typeface="Arial" pitchFamily="34" charset="0"/>
                <a:cs typeface="Arial" pitchFamily="34" charset="0"/>
              </a:rPr>
              <a:t>του βόρειου περιφερειακού δρόμου πέραν του κάστρου και κατασκευή χώρων στάθμευσης στη διαδρομή μέχρι κοντά στο </a:t>
            </a:r>
            <a:r>
              <a:rPr lang="el-GR" sz="1600" dirty="0" smtClean="0">
                <a:solidFill>
                  <a:schemeClr val="tx1"/>
                </a:solidFill>
                <a:latin typeface="Arial" pitchFamily="34" charset="0"/>
                <a:cs typeface="Arial" pitchFamily="34" charset="0"/>
              </a:rPr>
              <a:t>λιμάνι.</a:t>
            </a:r>
            <a:endParaRPr lang="el-GR" sz="1600" dirty="0" smtClean="0">
              <a:solidFill>
                <a:schemeClr val="tx1"/>
              </a:solidFill>
              <a:latin typeface="Arial" pitchFamily="34" charset="0"/>
              <a:cs typeface="Arial" pitchFamily="34" charset="0"/>
            </a:endParaRPr>
          </a:p>
          <a:p>
            <a:pPr lvl="2"/>
            <a:endParaRPr lang="el-GR" sz="1400" b="1" dirty="0" smtClean="0">
              <a:solidFill>
                <a:schemeClr val="tx1"/>
              </a:solidFill>
            </a:endParaRPr>
          </a:p>
          <a:p>
            <a:pPr lvl="2"/>
            <a:endParaRPr lang="el-GR" sz="1600" b="1" dirty="0" smtClean="0">
              <a:latin typeface="Arial" pitchFamily="34" charset="0"/>
              <a:cs typeface="Arial" pitchFamily="34" charset="0"/>
            </a:endParaRPr>
          </a:p>
          <a:p>
            <a:pPr lvl="0" algn="just"/>
            <a:endParaRPr lang="el-GR" sz="1600" b="1" dirty="0" smtClean="0"/>
          </a:p>
          <a:p>
            <a:pPr lvl="0" algn="just"/>
            <a:endParaRPr lang="el-GR" sz="1600" b="1" dirty="0" smtClean="0"/>
          </a:p>
          <a:p>
            <a:pPr lvl="1" algn="just"/>
            <a:endParaRPr lang="el-GR" sz="1200" dirty="0" smtClean="0"/>
          </a:p>
          <a:p>
            <a:endParaRPr lang="el-GR" sz="4800" dirty="0"/>
          </a:p>
        </p:txBody>
      </p:sp>
      <p:sp>
        <p:nvSpPr>
          <p:cNvPr id="8" name="Content Placeholder 5"/>
          <p:cNvSpPr txBox="1">
            <a:spLocks/>
          </p:cNvSpPr>
          <p:nvPr/>
        </p:nvSpPr>
        <p:spPr>
          <a:xfrm>
            <a:off x="5857884" y="3071810"/>
            <a:ext cx="3143272" cy="3786190"/>
          </a:xfrm>
          <a:prstGeom prst="rect">
            <a:avLst/>
          </a:prstGeom>
        </p:spPr>
        <p:txBody>
          <a:bodyPr vert="horz">
            <a:normAutofit lnSpcReduction="10000"/>
          </a:bodyPr>
          <a:lstStyle/>
          <a:p>
            <a:endParaRPr lang="el-GR" sz="1600" dirty="0" smtClean="0">
              <a:latin typeface="Arial" pitchFamily="34" charset="0"/>
              <a:cs typeface="Arial" pitchFamily="34" charset="0"/>
            </a:endParaRPr>
          </a:p>
          <a:p>
            <a:endParaRPr lang="el-GR" sz="1600" dirty="0" smtClean="0">
              <a:latin typeface="Arial" pitchFamily="34" charset="0"/>
              <a:cs typeface="Arial" pitchFamily="34" charset="0"/>
            </a:endParaRP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Εμπλουτισμός του τουριστικού προϊόντος με ανάδειξη της </a:t>
            </a:r>
            <a:r>
              <a:rPr lang="el-GR" sz="1600" dirty="0" err="1" smtClean="0">
                <a:latin typeface="Arial" pitchFamily="34" charset="0"/>
                <a:cs typeface="Arial" pitchFamily="34" charset="0"/>
              </a:rPr>
              <a:t>προβυζαντινής</a:t>
            </a:r>
            <a:r>
              <a:rPr lang="el-GR" sz="1600" dirty="0" smtClean="0">
                <a:latin typeface="Arial" pitchFamily="34" charset="0"/>
                <a:cs typeface="Arial" pitchFamily="34" charset="0"/>
              </a:rPr>
              <a:t> Μήθυμνας. </a:t>
            </a:r>
            <a:endParaRPr lang="el-GR" sz="1600" dirty="0" smtClean="0">
              <a:latin typeface="Arial" pitchFamily="34" charset="0"/>
              <a:cs typeface="Arial" pitchFamily="34" charset="0"/>
            </a:endParaRP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Ανασκαφή </a:t>
            </a:r>
            <a:r>
              <a:rPr lang="el-GR" sz="1600" dirty="0" smtClean="0">
                <a:latin typeface="Arial" pitchFamily="34" charset="0"/>
                <a:cs typeface="Arial" pitchFamily="34" charset="0"/>
              </a:rPr>
              <a:t>και ανάδειξη του αρχαιολογικού χώρου, (κυρίως “Ντάπια”) και </a:t>
            </a:r>
            <a:r>
              <a:rPr lang="el-GR" sz="1600" b="1" dirty="0" smtClean="0">
                <a:latin typeface="Arial" pitchFamily="34" charset="0"/>
                <a:cs typeface="Arial" pitchFamily="34" charset="0"/>
              </a:rPr>
              <a:t>δημιουργία Αρχαιολογικού Μουσείου </a:t>
            </a:r>
            <a:r>
              <a:rPr lang="el-GR" sz="1600" dirty="0" smtClean="0">
                <a:latin typeface="Arial" pitchFamily="34" charset="0"/>
                <a:cs typeface="Arial" pitchFamily="34" charset="0"/>
              </a:rPr>
              <a:t>για την έκθεση των αρχαιολογικών ευρημάτων της περιοχής στο κέλυφος του </a:t>
            </a:r>
            <a:r>
              <a:rPr lang="el-GR" sz="1600" dirty="0" smtClean="0">
                <a:latin typeface="Arial" pitchFamily="34" charset="0"/>
                <a:cs typeface="Arial" pitchFamily="34" charset="0"/>
              </a:rPr>
              <a:t>δημοσίου κτηρίου </a:t>
            </a:r>
            <a:r>
              <a:rPr lang="el-GR" sz="1600" dirty="0" smtClean="0">
                <a:latin typeface="Arial" pitchFamily="34" charset="0"/>
                <a:cs typeface="Arial" pitchFamily="34" charset="0"/>
              </a:rPr>
              <a:t>της παλιάς Εφορίας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42844" y="764704"/>
          <a:ext cx="5857916" cy="2449980"/>
        </p:xfrm>
        <a:graphic>
          <a:graphicData uri="http://schemas.openxmlformats.org/drawingml/2006/table">
            <a:tbl>
              <a:tblPr>
                <a:tableStyleId>{284E427A-3D55-4303-BF80-6455036E1DE7}</a:tableStyleId>
              </a:tblPr>
              <a:tblGrid>
                <a:gridCol w="4643470"/>
                <a:gridCol w="1214446"/>
              </a:tblGrid>
              <a:tr h="272220">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n-US" sz="1600" u="none" strike="noStrike" dirty="0" smtClean="0"/>
                        <a:t>1350</a:t>
                      </a:r>
                    </a:p>
                  </a:txBody>
                  <a:tcPr marL="9525" marR="9525" marT="9525" marB="0" anchor="b">
                    <a:cell3D prstMaterial="dkEdge">
                      <a:bevel prst="riblet"/>
                      <a:lightRig rig="flood" dir="t"/>
                    </a:cell3D>
                  </a:tcPr>
                </a:tc>
              </a:tr>
              <a:tr h="272220">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n-US" sz="1600" u="none" strike="noStrike" dirty="0" smtClean="0"/>
                        <a:t>150</a:t>
                      </a:r>
                      <a:r>
                        <a:rPr lang="el-GR" sz="1600" u="none" strike="noStrike" dirty="0" smtClean="0"/>
                        <a:t>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r>
                        <a:rPr lang="el-GR" sz="1600" u="none" strike="noStrike" dirty="0" smtClean="0"/>
                        <a:t> (Τομέας Ι)</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n-US" sz="1600" u="none" strike="noStrike" dirty="0" smtClean="0"/>
                        <a:t>20,33</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a:t>Έκταση αραιοδομημένου (</a:t>
                      </a:r>
                      <a:r>
                        <a:rPr lang="en-US" sz="1600" u="none" strike="noStrike" dirty="0"/>
                        <a:t>Ha</a:t>
                      </a:r>
                      <a:r>
                        <a:rPr lang="en-US" sz="1600" u="none" strike="noStrike" dirty="0" smtClean="0"/>
                        <a:t>)</a:t>
                      </a:r>
                      <a:r>
                        <a:rPr lang="el-GR" sz="1600" u="none" strike="noStrike" dirty="0" smtClean="0"/>
                        <a:t> (Τομέας</a:t>
                      </a:r>
                      <a:r>
                        <a:rPr lang="el-GR" sz="1600" u="none" strike="noStrike" baseline="0" dirty="0" smtClean="0"/>
                        <a:t> </a:t>
                      </a:r>
                      <a:r>
                        <a:rPr lang="el-GR" sz="1600" u="none" strike="noStrike" baseline="0" dirty="0" err="1" smtClean="0"/>
                        <a:t>ΙΙ</a:t>
                      </a:r>
                      <a:r>
                        <a:rPr lang="el-GR" sz="1600" u="none" strike="noStrike" baseline="0"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n-US" sz="1600" u="none" strike="noStrike" dirty="0" smtClean="0"/>
                        <a:t>17,70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l-GR" sz="1600" u="none" strike="noStrike" dirty="0" smtClean="0"/>
                        <a:t>Έκταση αδόμητου τμήματος (</a:t>
                      </a:r>
                      <a:r>
                        <a:rPr lang="en-US" sz="1600" u="none" strike="noStrike" dirty="0" smtClean="0"/>
                        <a:t>Ha)</a:t>
                      </a:r>
                      <a:r>
                        <a:rPr lang="el-GR" sz="1600" u="none" strike="noStrike" dirty="0" smtClean="0"/>
                        <a:t> (Τομέας</a:t>
                      </a:r>
                      <a:r>
                        <a:rPr lang="el-GR" sz="1600" u="none" strike="noStrike" baseline="0" dirty="0" smtClean="0"/>
                        <a:t> </a:t>
                      </a:r>
                      <a:r>
                        <a:rPr lang="el-GR" sz="1600" u="none" strike="noStrike" baseline="0" dirty="0" err="1" smtClean="0"/>
                        <a:t>ΙΙΙ</a:t>
                      </a:r>
                      <a:r>
                        <a:rPr lang="el-GR" sz="1600" u="none" strike="noStrike" baseline="0" dirty="0" smtClean="0"/>
                        <a:t>)</a:t>
                      </a:r>
                      <a:endParaRPr lang="en-US" sz="1600" b="0" i="0" u="none" strike="noStrike" dirty="0" smtClean="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Calibri"/>
                        </a:rPr>
                        <a:t>5,41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a:t>ΜΣΔ αραιοδομημένου </a:t>
                      </a:r>
                      <a:r>
                        <a:rPr lang="el-GR" sz="1600" u="none" strike="noStrike" dirty="0" smtClean="0"/>
                        <a:t>(Τομέας</a:t>
                      </a:r>
                      <a:r>
                        <a:rPr lang="el-GR" sz="1600" u="none" strike="noStrike" baseline="0" dirty="0" smtClean="0"/>
                        <a:t>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err="1"/>
                        <a:t>ΜΣΔ</a:t>
                      </a:r>
                      <a:r>
                        <a:rPr lang="el-GR" sz="1600" u="none" strike="noStrike" dirty="0"/>
                        <a:t> </a:t>
                      </a:r>
                      <a:r>
                        <a:rPr lang="el-GR" sz="1600" u="none" strike="noStrike" dirty="0" smtClean="0"/>
                        <a:t>αδόμητου (Τομέας</a:t>
                      </a:r>
                      <a:r>
                        <a:rPr lang="el-GR" sz="1600" u="none" strike="noStrike" baseline="0" dirty="0" smtClean="0"/>
                        <a:t> </a:t>
                      </a:r>
                      <a:r>
                        <a:rPr lang="el-GR" sz="1600" u="none" strike="noStrike" baseline="0" dirty="0" err="1" smtClean="0"/>
                        <a:t>ΙΙΙ</a:t>
                      </a:r>
                      <a:r>
                        <a:rPr lang="el-GR" sz="1600" u="none" strike="noStrike" baseline="0" dirty="0" smtClean="0"/>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0,05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272220">
                <a:tc>
                  <a:txBody>
                    <a:bodyPr/>
                    <a:lstStyle/>
                    <a:p>
                      <a:pPr algn="l" fontAlgn="b"/>
                      <a:r>
                        <a:rPr lang="el-GR" sz="1600" u="none" strike="noStrike" dirty="0"/>
                        <a:t>Αρτιότητα αραιοδομημένου (</a:t>
                      </a:r>
                      <a:r>
                        <a:rPr lang="el-GR" sz="1600" u="none" strike="noStrike" dirty="0" err="1"/>
                        <a:t>τ.μ</a:t>
                      </a:r>
                      <a:r>
                        <a:rPr lang="el-GR" sz="1600" u="none" strike="noStrike" dirty="0"/>
                        <a:t>.)</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n-US" sz="1600" u="none" strike="noStrike" dirty="0" smtClean="0"/>
                        <a:t>2</a:t>
                      </a:r>
                      <a:r>
                        <a:rPr lang="el-GR" sz="1600" u="none" strike="noStrike" dirty="0" smtClean="0"/>
                        <a:t>000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extLst>
      <p:ext uri="{BB962C8B-B14F-4D97-AF65-F5344CB8AC3E}">
        <p14:creationId xmlns:p14="http://schemas.microsoft.com/office/powerpoint/2010/main" xmlns="" val="3760448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Βαφειός</a:t>
            </a:r>
            <a:endParaRPr lang="el-GR" sz="2000" dirty="0"/>
          </a:p>
        </p:txBody>
      </p:sp>
      <p:sp>
        <p:nvSpPr>
          <p:cNvPr id="3" name="Text Placeholder 2"/>
          <p:cNvSpPr>
            <a:spLocks noGrp="1"/>
          </p:cNvSpPr>
          <p:nvPr>
            <p:ph type="body" idx="1"/>
          </p:nvPr>
        </p:nvSpPr>
        <p:spPr>
          <a:xfrm>
            <a:off x="1071538" y="3429000"/>
            <a:ext cx="4500594" cy="428628"/>
          </a:xfrm>
        </p:spPr>
        <p:txBody>
          <a:bodyPr/>
          <a:lstStyle/>
          <a:p>
            <a:r>
              <a:rPr lang="el-GR" sz="1600" dirty="0" smtClean="0"/>
              <a:t>Προτάσεις οικιστικής αναβάθμισης</a:t>
            </a:r>
            <a:endParaRPr lang="el-GR" sz="1600" dirty="0"/>
          </a:p>
        </p:txBody>
      </p:sp>
      <p:sp>
        <p:nvSpPr>
          <p:cNvPr id="5" name="Content Placeholder 4"/>
          <p:cNvSpPr>
            <a:spLocks noGrp="1"/>
          </p:cNvSpPr>
          <p:nvPr>
            <p:ph sz="quarter" idx="2"/>
          </p:nvPr>
        </p:nvSpPr>
        <p:spPr>
          <a:xfrm>
            <a:off x="214282" y="3857628"/>
            <a:ext cx="8143932" cy="2786082"/>
          </a:xfrm>
        </p:spPr>
        <p:txBody>
          <a:bodyPr>
            <a:normAutofit/>
          </a:bodyPr>
          <a:lstStyle/>
          <a:p>
            <a:pPr lvl="0">
              <a:buNone/>
            </a:pPr>
            <a:endParaRPr lang="el-GR" sz="1400" dirty="0" smtClean="0">
              <a:latin typeface="Arial" pitchFamily="34" charset="0"/>
              <a:cs typeface="Arial" pitchFamily="34" charset="0"/>
            </a:endParaRPr>
          </a:p>
          <a:p>
            <a:pPr lvl="0"/>
            <a:r>
              <a:rPr lang="el-GR" sz="1600" dirty="0" smtClean="0">
                <a:latin typeface="Arial" pitchFamily="34" charset="0"/>
                <a:cs typeface="Arial" pitchFamily="34" charset="0"/>
              </a:rPr>
              <a:t>Προτείνεται η πολεοδόμηση του οικισμού </a:t>
            </a:r>
            <a:r>
              <a:rPr lang="el-GR" sz="1600" dirty="0" smtClean="0">
                <a:latin typeface="Arial" pitchFamily="34" charset="0"/>
                <a:cs typeface="Arial" pitchFamily="34" charset="0"/>
              </a:rPr>
              <a:t>με επέκταση για </a:t>
            </a:r>
            <a:r>
              <a:rPr lang="el-GR" sz="1600" dirty="0" smtClean="0">
                <a:latin typeface="Arial" pitchFamily="34" charset="0"/>
                <a:cs typeface="Arial" pitchFamily="34" charset="0"/>
              </a:rPr>
              <a:t>τη δημιουργία οικοπέδων και των απαραίτητων κοινόχρηστων χώρων, ώστε να λειτουργήσει ως υποδοχέας νέων κατοίκων στην ευρύτερη περιοχή του οικισμού Μήθυμνας.</a:t>
            </a:r>
          </a:p>
          <a:p>
            <a:pPr lvl="0">
              <a:buNone/>
            </a:pPr>
            <a:endParaRPr lang="el-GR" sz="1600" dirty="0" smtClean="0">
              <a:latin typeface="Arial" pitchFamily="34" charset="0"/>
              <a:cs typeface="Arial" pitchFamily="34" charset="0"/>
            </a:endParaRPr>
          </a:p>
          <a:p>
            <a:pPr lvl="0">
              <a:defRPr/>
            </a:pPr>
            <a:r>
              <a:rPr lang="el-GR" sz="1600" dirty="0" smtClean="0">
                <a:latin typeface="Arial" pitchFamily="34" charset="0"/>
                <a:cs typeface="Arial" pitchFamily="34" charset="0"/>
              </a:rPr>
              <a:t>Συντήρηση και βελτίωση εσωτερικής οδοποιίας.</a:t>
            </a:r>
          </a:p>
          <a:p>
            <a:pPr lvl="0">
              <a:defRPr/>
            </a:pPr>
            <a:endParaRPr lang="el-GR" sz="1600" dirty="0" smtClean="0">
              <a:latin typeface="Arial" pitchFamily="34" charset="0"/>
              <a:cs typeface="Arial" pitchFamily="34" charset="0"/>
            </a:endParaRPr>
          </a:p>
          <a:p>
            <a:pPr lvl="0">
              <a:defRPr/>
            </a:pPr>
            <a:r>
              <a:rPr lang="el-GR" sz="1600" dirty="0" smtClean="0">
                <a:latin typeface="Arial" pitchFamily="34" charset="0"/>
                <a:cs typeface="Arial" pitchFamily="34" charset="0"/>
              </a:rPr>
              <a:t>Αντικατάσταση και </a:t>
            </a:r>
            <a:r>
              <a:rPr lang="el-GR" sz="1600" dirty="0" err="1" smtClean="0">
                <a:latin typeface="Arial" pitchFamily="34" charset="0"/>
                <a:cs typeface="Arial" pitchFamily="34" charset="0"/>
              </a:rPr>
              <a:t>υπογειοποίηση</a:t>
            </a:r>
            <a:r>
              <a:rPr lang="el-GR" sz="1600" dirty="0" smtClean="0">
                <a:latin typeface="Arial" pitchFamily="34" charset="0"/>
                <a:cs typeface="Arial" pitchFamily="34" charset="0"/>
              </a:rPr>
              <a:t> των αγωγών ύδρευσης του οικισμού.</a:t>
            </a:r>
          </a:p>
          <a:p>
            <a:pPr lvl="0"/>
            <a:endParaRPr lang="el-GR" sz="1400" dirty="0"/>
          </a:p>
        </p:txBody>
      </p:sp>
      <p:graphicFrame>
        <p:nvGraphicFramePr>
          <p:cNvPr id="12" name="Table 11"/>
          <p:cNvGraphicFramePr>
            <a:graphicFrameLocks noGrp="1"/>
          </p:cNvGraphicFramePr>
          <p:nvPr/>
        </p:nvGraphicFramePr>
        <p:xfrm>
          <a:off x="179512" y="764704"/>
          <a:ext cx="5606934" cy="2449984"/>
        </p:xfrm>
        <a:graphic>
          <a:graphicData uri="http://schemas.openxmlformats.org/drawingml/2006/table">
            <a:tbl>
              <a:tblPr>
                <a:tableStyleId>{284E427A-3D55-4303-BF80-6455036E1DE7}</a:tableStyleId>
              </a:tblPr>
              <a:tblGrid>
                <a:gridCol w="4392488"/>
                <a:gridCol w="1214446"/>
              </a:tblGrid>
              <a:tr h="306248">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139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350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r>
                        <a:rPr lang="el-GR" sz="1600" u="none" strike="noStrike" dirty="0" smtClean="0"/>
                        <a:t> (Τομέας Ι)</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4,2</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a:t>Έκταση αραιοδομημένου (</a:t>
                      </a:r>
                      <a:r>
                        <a:rPr lang="en-US" sz="1600" u="none" strike="noStrike" dirty="0"/>
                        <a:t>Ha</a:t>
                      </a:r>
                      <a:r>
                        <a:rPr lang="en-US" sz="1600" u="none" strike="noStrike" dirty="0" smtClean="0"/>
                        <a:t>)</a:t>
                      </a:r>
                      <a:r>
                        <a:rPr lang="el-GR" sz="1600" u="none" strike="noStrike" dirty="0" smtClean="0"/>
                        <a:t> (Τομέας </a:t>
                      </a:r>
                      <a:r>
                        <a:rPr lang="el-GR" sz="1600" u="none" strike="noStrike" dirty="0" err="1" smtClean="0"/>
                        <a:t>ΙΙ</a:t>
                      </a:r>
                      <a:r>
                        <a:rPr lang="el-GR"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6,63</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smtClean="0"/>
                        <a:t>Επέκταση   (</a:t>
                      </a:r>
                      <a:r>
                        <a:rPr lang="en-US" sz="1600" u="none" strike="noStrike" dirty="0" smtClean="0"/>
                        <a:t>Ha)</a:t>
                      </a:r>
                      <a:r>
                        <a:rPr lang="el-GR" sz="1600" u="none" strike="noStrike" dirty="0" smtClean="0"/>
                        <a:t> (Τομέας </a:t>
                      </a:r>
                      <a:r>
                        <a:rPr lang="el-GR" sz="1600" u="none" strike="noStrike" dirty="0" err="1" smtClean="0"/>
                        <a:t>ΙΙΙ</a:t>
                      </a:r>
                      <a:r>
                        <a:rPr lang="el-GR"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mn-lt"/>
                        </a:rPr>
                        <a:t>6,45</a:t>
                      </a:r>
                      <a:endParaRPr lang="el-GR" sz="1600" b="0" i="0" u="none" strike="noStrike" dirty="0">
                        <a:solidFill>
                          <a:srgbClr val="000000"/>
                        </a:solidFill>
                        <a:latin typeface="+mn-lt"/>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a:t>ΜΣΔ </a:t>
                      </a:r>
                      <a:r>
                        <a:rPr lang="el-GR" sz="1600" u="none" strike="noStrike" dirty="0" smtClean="0"/>
                        <a:t>συνεκτικού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smtClean="0"/>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lang="el-GR" sz="1600" u="none" strike="noStrike" dirty="0"/>
                        <a:t>ΜΣΔ αραιοδομημένου </a:t>
                      </a:r>
                      <a:r>
                        <a:rPr lang="el-GR" sz="1600" u="none" strike="noStrike" dirty="0" smtClean="0"/>
                        <a:t>(Τομέας ΙΙ)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u="none" strike="noStrike" dirty="0"/>
                        <a:t>0,4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06248">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rgbClr val="000000"/>
                          </a:solidFill>
                          <a:latin typeface="+mn-lt"/>
                        </a:rPr>
                        <a:t>0,4</a:t>
                      </a:r>
                      <a:endParaRPr lang="el-GR" sz="1600" b="0" i="0" u="none" strike="noStrike" dirty="0">
                        <a:solidFill>
                          <a:srgbClr val="000000"/>
                        </a:solidFill>
                        <a:latin typeface="+mn-lt"/>
                      </a:endParaRPr>
                    </a:p>
                  </a:txBody>
                  <a:tcPr marL="9525" marR="9525" marT="9525" marB="0" anchor="b">
                    <a:cell3D prstMaterial="dkEdge">
                      <a:bevel prst="riblet"/>
                      <a:lightRig rig="flood" dir="t"/>
                    </a:cell3D>
                  </a:tcPr>
                </a:tc>
              </a:tr>
            </a:tbl>
          </a:graphicData>
        </a:graphic>
      </p:graphicFrame>
    </p:spTree>
    <p:extLst>
      <p:ext uri="{BB962C8B-B14F-4D97-AF65-F5344CB8AC3E}">
        <p14:creationId xmlns:p14="http://schemas.microsoft.com/office/powerpoint/2010/main" xmlns="" val="2114706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Άργεννος</a:t>
            </a:r>
            <a:endParaRPr lang="el-GR" sz="2000" dirty="0"/>
          </a:p>
        </p:txBody>
      </p:sp>
      <p:sp>
        <p:nvSpPr>
          <p:cNvPr id="3" name="Text Placeholder 2"/>
          <p:cNvSpPr>
            <a:spLocks noGrp="1"/>
          </p:cNvSpPr>
          <p:nvPr>
            <p:ph type="body" idx="1"/>
          </p:nvPr>
        </p:nvSpPr>
        <p:spPr>
          <a:xfrm>
            <a:off x="683568" y="2636912"/>
            <a:ext cx="3312368" cy="216024"/>
          </a:xfrm>
        </p:spPr>
        <p:txBody>
          <a:bodyPr/>
          <a:lstStyle/>
          <a:p>
            <a:r>
              <a:rPr lang="el-GR" sz="1100" dirty="0" smtClean="0"/>
              <a:t>Προτάσεις οικιστικής αναβάθμισης</a:t>
            </a:r>
            <a:endParaRPr lang="el-GR" sz="1100" dirty="0"/>
          </a:p>
        </p:txBody>
      </p:sp>
      <p:sp>
        <p:nvSpPr>
          <p:cNvPr id="5" name="Content Placeholder 4"/>
          <p:cNvSpPr>
            <a:spLocks noGrp="1"/>
          </p:cNvSpPr>
          <p:nvPr>
            <p:ph sz="quarter" idx="2"/>
          </p:nvPr>
        </p:nvSpPr>
        <p:spPr>
          <a:xfrm>
            <a:off x="251520" y="4143380"/>
            <a:ext cx="6463620" cy="2597988"/>
          </a:xfrm>
        </p:spPr>
        <p:txBody>
          <a:bodyPr>
            <a:normAutofit/>
          </a:bodyPr>
          <a:lstStyle/>
          <a:p>
            <a:pPr lvl="0" algn="just"/>
            <a:r>
              <a:rPr lang="el-GR" sz="1600" dirty="0" smtClean="0">
                <a:latin typeface="Arial" pitchFamily="34" charset="0"/>
                <a:cs typeface="Arial" pitchFamily="34" charset="0"/>
              </a:rPr>
              <a:t>Προτείνεται η πολεοδόμηση του οικισμού με επέκταση για τη δημιουργία οικοπέδων και των απαραίτητων κοινόχρηστων </a:t>
            </a:r>
            <a:r>
              <a:rPr lang="el-GR" sz="1600" dirty="0" smtClean="0">
                <a:latin typeface="Arial" pitchFamily="34" charset="0"/>
                <a:cs typeface="Arial" pitchFamily="34" charset="0"/>
              </a:rPr>
              <a:t>χώρων</a:t>
            </a:r>
            <a:r>
              <a:rPr lang="el-GR" sz="1600" dirty="0" smtClean="0">
                <a:latin typeface="Arial" pitchFamily="34" charset="0"/>
                <a:cs typeface="Arial" pitchFamily="34" charset="0"/>
              </a:rPr>
              <a:t>.</a:t>
            </a:r>
          </a:p>
          <a:p>
            <a:pPr lvl="0" algn="just"/>
            <a:r>
              <a:rPr lang="el-GR" sz="1600" dirty="0" smtClean="0">
                <a:latin typeface="Arial" pitchFamily="34" charset="0"/>
                <a:cs typeface="Arial" pitchFamily="34" charset="0"/>
              </a:rPr>
              <a:t>Μέσω </a:t>
            </a:r>
            <a:r>
              <a:rPr lang="el-GR" sz="1600" dirty="0" smtClean="0">
                <a:latin typeface="Arial" pitchFamily="34" charset="0"/>
                <a:cs typeface="Arial" pitchFamily="34" charset="0"/>
              </a:rPr>
              <a:t>των όρων δόμησης και της επέκτασης, γίνεται προσπάθεια να μη μετατραπεί σε πυκνοδομημένη η νότια εντός των ορίων του οικισμού περιοχή με τα περιβόλια και το πλούσιο σε βλάστηση τοπίο.  </a:t>
            </a:r>
          </a:p>
        </p:txBody>
      </p:sp>
      <p:sp>
        <p:nvSpPr>
          <p:cNvPr id="7" name="Text Placeholder 3"/>
          <p:cNvSpPr txBox="1">
            <a:spLocks/>
          </p:cNvSpPr>
          <p:nvPr/>
        </p:nvSpPr>
        <p:spPr>
          <a:xfrm>
            <a:off x="6767736" y="928670"/>
            <a:ext cx="2376264" cy="576064"/>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Μεταφορικά και λοιπά</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δίκτυα υποδομών</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500826" y="1628800"/>
            <a:ext cx="2500330" cy="251458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Βελτίωση δρόμου Αγ. Κυριακής</a:t>
            </a: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Συντήρηση και βελτίωση εσωτερικής οδοποιίας.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42844" y="726956"/>
          <a:ext cx="6143667" cy="2916360"/>
        </p:xfrm>
        <a:graphic>
          <a:graphicData uri="http://schemas.openxmlformats.org/drawingml/2006/table">
            <a:tbl>
              <a:tblPr>
                <a:tableStyleId>{284E427A-3D55-4303-BF80-6455036E1DE7}</a:tableStyleId>
              </a:tblPr>
              <a:tblGrid>
                <a:gridCol w="5181405"/>
                <a:gridCol w="962262"/>
              </a:tblGrid>
              <a:tr h="291636">
                <a:tc>
                  <a:txBody>
                    <a:bodyPr/>
                    <a:lstStyle/>
                    <a:p>
                      <a:pPr algn="l" fontAlgn="b"/>
                      <a:r>
                        <a:rPr lang="el-GR" sz="1400" u="none" strike="noStrike" dirty="0"/>
                        <a:t>Πληθυσμός 2011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chemeClr val="dk1"/>
                          </a:solidFill>
                          <a:latin typeface="+mn-lt"/>
                        </a:rPr>
                        <a:t>208</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algn="l" fontAlgn="b"/>
                      <a:r>
                        <a:rPr lang="el-GR" sz="1400" u="none" strike="noStrike" dirty="0"/>
                        <a:t>Προγρ. Πληθυσμός 2025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chemeClr val="dk1"/>
                          </a:solidFill>
                          <a:latin typeface="+mn-lt"/>
                        </a:rPr>
                        <a:t>290</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l-GR" sz="1400" u="none" strike="noStrike" dirty="0"/>
                        <a:t>Έκταση συνεκτικού (</a:t>
                      </a:r>
                      <a:r>
                        <a:rPr lang="en-US" sz="1400" u="none" strike="noStrike" dirty="0"/>
                        <a:t>Ha</a:t>
                      </a:r>
                      <a:r>
                        <a:rPr lang="en-US" sz="1400" u="none" strike="noStrike" dirty="0" smtClean="0"/>
                        <a:t>)</a:t>
                      </a:r>
                      <a:r>
                        <a:rPr lang="el-GR" sz="1400" u="none" strike="noStrike" dirty="0" smtClean="0"/>
                        <a:t> (Τομέας Ι)</a:t>
                      </a:r>
                      <a:endParaRPr lang="el-GR" sz="1400" b="0" i="0" u="none" strike="noStrike" dirty="0" smtClean="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chemeClr val="dk1"/>
                          </a:solidFill>
                          <a:latin typeface="+mn-lt"/>
                        </a:rPr>
                        <a:t>3,04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l-GR" sz="1400" u="none" strike="noStrike" dirty="0"/>
                        <a:t>Έκταση αραιοδομημένου </a:t>
                      </a:r>
                      <a:r>
                        <a:rPr lang="el-GR" sz="1400" u="none" strike="noStrike" dirty="0" err="1" smtClean="0"/>
                        <a:t>ΒΑ</a:t>
                      </a:r>
                      <a:r>
                        <a:rPr lang="el-GR" sz="1400" u="none" strike="noStrike" dirty="0" smtClean="0"/>
                        <a:t> του οικισμού (</a:t>
                      </a:r>
                      <a:r>
                        <a:rPr lang="en-US" sz="1400" u="none" strike="noStrike" dirty="0"/>
                        <a:t>Ha</a:t>
                      </a:r>
                      <a:r>
                        <a:rPr lang="en-US" sz="1400" u="none" strike="noStrike" dirty="0" smtClean="0"/>
                        <a:t>)</a:t>
                      </a:r>
                      <a:r>
                        <a:rPr lang="el-GR" sz="1400" u="none" strike="noStrike" dirty="0" smtClean="0"/>
                        <a:t> (Τομέας </a:t>
                      </a:r>
                      <a:r>
                        <a:rPr lang="el-GR" sz="1400" u="none" strike="noStrike" dirty="0" err="1" smtClean="0"/>
                        <a:t>ΙΙ</a:t>
                      </a:r>
                      <a:r>
                        <a:rPr lang="el-GR" sz="1400" u="none" strike="noStrike" dirty="0" smtClean="0"/>
                        <a:t>)</a:t>
                      </a:r>
                      <a:endParaRPr lang="el-GR" sz="1400" b="0" i="0" u="none" strike="noStrike" dirty="0" smtClean="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chemeClr val="dk1"/>
                          </a:solidFill>
                          <a:latin typeface="+mn-lt"/>
                        </a:rPr>
                        <a:t>0,75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l-GR" sz="1400" u="none" strike="noStrike" dirty="0" smtClean="0"/>
                        <a:t>Έκταση αραιοδομημένου Νότια του οικισμού (</a:t>
                      </a:r>
                      <a:r>
                        <a:rPr lang="en-US" sz="1400" u="none" strike="noStrike" dirty="0" smtClean="0"/>
                        <a:t>Ha)</a:t>
                      </a:r>
                      <a:r>
                        <a:rPr lang="el-GR" sz="1400" u="none" strike="noStrike" dirty="0" smtClean="0"/>
                        <a:t> (Τομέας </a:t>
                      </a:r>
                      <a:r>
                        <a:rPr lang="el-GR" sz="1400" u="none" strike="noStrike" dirty="0" err="1" smtClean="0"/>
                        <a:t>ΙΙΙ</a:t>
                      </a:r>
                      <a:r>
                        <a:rPr lang="el-GR" sz="1400" u="none" strike="noStrike" dirty="0" smtClean="0"/>
                        <a:t>)  </a:t>
                      </a:r>
                      <a:endParaRPr lang="el-GR" sz="1400" b="0" i="0" u="none" strike="noStrike" dirty="0" smtClean="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3,66</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l-GR" sz="1400" u="none" strike="noStrike" dirty="0" smtClean="0"/>
                        <a:t>Επέκταση  (Τομέας Ι</a:t>
                      </a:r>
                      <a:r>
                        <a:rPr lang="en-US" sz="1400" u="none" strike="noStrike" dirty="0" smtClean="0"/>
                        <a:t>V</a:t>
                      </a:r>
                      <a:r>
                        <a:rPr lang="el-GR" sz="1400" u="none" strike="noStrike" dirty="0" smtClean="0"/>
                        <a:t>)</a:t>
                      </a:r>
                      <a:endParaRPr lang="el-GR" sz="1400" b="0" i="0" u="none" strike="noStrike" dirty="0" smtClean="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2,75</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algn="l" fontAlgn="b"/>
                      <a:r>
                        <a:rPr lang="el-GR" sz="1400" u="none" strike="noStrike" dirty="0"/>
                        <a:t>ΜΣΔ </a:t>
                      </a:r>
                      <a:r>
                        <a:rPr lang="el-GR" sz="1400" u="none" strike="noStrike" dirty="0" smtClean="0"/>
                        <a:t>συνεκτικού (Τομέας 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algn="l" fontAlgn="b"/>
                      <a:r>
                        <a:rPr lang="el-GR" sz="1400" u="none" strike="noStrike" dirty="0"/>
                        <a:t>ΜΣΔ αραιοδομημένου </a:t>
                      </a:r>
                      <a:r>
                        <a:rPr lang="el-GR" sz="1400" u="none" strike="noStrike" dirty="0" smtClean="0"/>
                        <a:t>(Τομέας ΙΙ)</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400" u="none" strike="noStrike" dirty="0"/>
                        <a:t>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algn="l" fontAlgn="b"/>
                      <a:r>
                        <a:rPr kumimoji="0" lang="el-GR" sz="1400" u="none" strike="noStrike" kern="1200" dirty="0" smtClean="0">
                          <a:solidFill>
                            <a:schemeClr val="dk1"/>
                          </a:solidFill>
                          <a:latin typeface="+mn-lt"/>
                          <a:ea typeface="+mn-ea"/>
                          <a:cs typeface="+mn-cs"/>
                        </a:rPr>
                        <a:t>ΜΣΔ επέκτασης (Τομέας</a:t>
                      </a:r>
                      <a:r>
                        <a:rPr kumimoji="0" lang="el-GR" sz="1400" u="none" strike="noStrike" kern="1200" baseline="0" dirty="0" smtClean="0">
                          <a:solidFill>
                            <a:schemeClr val="dk1"/>
                          </a:solidFill>
                          <a:latin typeface="+mn-lt"/>
                          <a:ea typeface="+mn-ea"/>
                          <a:cs typeface="+mn-cs"/>
                        </a:rPr>
                        <a:t> ΙΙΙ)</a:t>
                      </a:r>
                      <a:endParaRPr kumimoji="0" lang="el-GR" sz="14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0,1</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r h="291636">
                <a:tc>
                  <a:txBody>
                    <a:bodyPr/>
                    <a:lstStyle/>
                    <a:p>
                      <a:pPr algn="l" fontAlgn="b"/>
                      <a:r>
                        <a:rPr kumimoji="0" lang="el-GR" sz="1400" u="none" strike="noStrike" kern="1200" dirty="0" smtClean="0">
                          <a:solidFill>
                            <a:schemeClr val="dk1"/>
                          </a:solidFill>
                          <a:latin typeface="+mn-lt"/>
                          <a:ea typeface="+mn-ea"/>
                          <a:cs typeface="+mn-cs"/>
                        </a:rPr>
                        <a:t>ΜΣΔ επέκτασης (Τομέας Ι</a:t>
                      </a:r>
                      <a:r>
                        <a:rPr kumimoji="0" lang="en-US" sz="1400" u="none" strike="noStrike" kern="1200" dirty="0" smtClean="0">
                          <a:solidFill>
                            <a:schemeClr val="dk1"/>
                          </a:solidFill>
                          <a:latin typeface="+mn-lt"/>
                          <a:ea typeface="+mn-ea"/>
                          <a:cs typeface="+mn-cs"/>
                        </a:rPr>
                        <a:t>V)</a:t>
                      </a:r>
                      <a:endParaRPr kumimoji="0" lang="el-GR" sz="1400" u="none" strike="noStrike" kern="1200" dirty="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lang="el-GR" sz="1400" b="0" i="0" u="none" strike="noStrike" dirty="0" smtClean="0">
                          <a:solidFill>
                            <a:srgbClr val="000000"/>
                          </a:solidFill>
                          <a:latin typeface="Calibri"/>
                        </a:rPr>
                        <a:t>0,4</a:t>
                      </a:r>
                      <a:endParaRPr lang="el-GR" sz="14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extLst>
      <p:ext uri="{BB962C8B-B14F-4D97-AF65-F5344CB8AC3E}">
        <p14:creationId xmlns:p14="http://schemas.microsoft.com/office/powerpoint/2010/main" xmlns="" val="1859251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Λεπέτυμνος</a:t>
            </a:r>
            <a:endParaRPr lang="el-GR" sz="2000" dirty="0"/>
          </a:p>
        </p:txBody>
      </p:sp>
      <p:sp>
        <p:nvSpPr>
          <p:cNvPr id="5" name="Content Placeholder 4"/>
          <p:cNvSpPr>
            <a:spLocks noGrp="1"/>
          </p:cNvSpPr>
          <p:nvPr>
            <p:ph sz="quarter" idx="2"/>
          </p:nvPr>
        </p:nvSpPr>
        <p:spPr>
          <a:xfrm>
            <a:off x="428596" y="2786058"/>
            <a:ext cx="6963686" cy="2286016"/>
          </a:xfrm>
        </p:spPr>
        <p:txBody>
          <a:bodyPr>
            <a:normAutofit/>
          </a:bodyPr>
          <a:lstStyle/>
          <a:p>
            <a:pPr lvl="0"/>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Δεν προτείνεται προς το παρόν η πολεοδόμηση του οικισμού</a:t>
            </a:r>
          </a:p>
          <a:p>
            <a:pPr lvl="0">
              <a:buNone/>
            </a:pP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Επισκευή κτιρίου πρώην Δημοτικού Σχολείου Λεπετύμνου</a:t>
            </a:r>
          </a:p>
          <a:p>
            <a:endParaRPr lang="el-GR" sz="4800" dirty="0"/>
          </a:p>
        </p:txBody>
      </p:sp>
      <p:graphicFrame>
        <p:nvGraphicFramePr>
          <p:cNvPr id="12" name="Table 11"/>
          <p:cNvGraphicFramePr>
            <a:graphicFrameLocks noGrp="1"/>
          </p:cNvGraphicFramePr>
          <p:nvPr/>
        </p:nvGraphicFramePr>
        <p:xfrm>
          <a:off x="179512" y="764704"/>
          <a:ext cx="6892818" cy="1521288"/>
        </p:xfrm>
        <a:graphic>
          <a:graphicData uri="http://schemas.openxmlformats.org/drawingml/2006/table">
            <a:tbl>
              <a:tblPr>
                <a:tableStyleId>{284E427A-3D55-4303-BF80-6455036E1DE7}</a:tableStyleId>
              </a:tblPr>
              <a:tblGrid>
                <a:gridCol w="5278200"/>
                <a:gridCol w="1614618"/>
              </a:tblGrid>
              <a:tr h="380322">
                <a:tc>
                  <a:txBody>
                    <a:bodyPr/>
                    <a:lstStyle/>
                    <a:p>
                      <a:pPr algn="l" fontAlgn="b"/>
                      <a:r>
                        <a:rPr lang="el-GR" sz="1600" u="none" strike="noStrike" dirty="0"/>
                        <a:t>Πληθυσμός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164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80322">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190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80322">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6,93</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80322">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13,28</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extLst>
      <p:ext uri="{BB962C8B-B14F-4D97-AF65-F5344CB8AC3E}">
        <p14:creationId xmlns:p14="http://schemas.microsoft.com/office/powerpoint/2010/main" xmlns="" val="4190358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latin typeface="Arial" pitchFamily="34" charset="0"/>
                <a:cs typeface="Arial" pitchFamily="34" charset="0"/>
              </a:rPr>
              <a:t>Συκαμνιά</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357158" y="3714752"/>
            <a:ext cx="4500594" cy="428628"/>
          </a:xfrm>
        </p:spPr>
        <p:txBody>
          <a:bodyPr/>
          <a:lstStyle/>
          <a:p>
            <a:r>
              <a:rPr lang="el-GR" sz="1600" dirty="0" smtClean="0"/>
              <a:t>Προτάσεις οικιστικής αναβάθμισης</a:t>
            </a:r>
            <a:endParaRPr lang="el-GR" sz="1600" dirty="0"/>
          </a:p>
        </p:txBody>
      </p:sp>
      <p:sp>
        <p:nvSpPr>
          <p:cNvPr id="5" name="Content Placeholder 4"/>
          <p:cNvSpPr>
            <a:spLocks noGrp="1"/>
          </p:cNvSpPr>
          <p:nvPr>
            <p:ph sz="quarter" idx="2"/>
          </p:nvPr>
        </p:nvSpPr>
        <p:spPr>
          <a:xfrm>
            <a:off x="0" y="4286256"/>
            <a:ext cx="5832648" cy="2571744"/>
          </a:xfrm>
        </p:spPr>
        <p:txBody>
          <a:bodyPr>
            <a:normAutofit/>
          </a:bodyPr>
          <a:lstStyle/>
          <a:p>
            <a:pPr lvl="0"/>
            <a:r>
              <a:rPr lang="el-GR" sz="1600" dirty="0" smtClean="0">
                <a:latin typeface="Arial" pitchFamily="34" charset="0"/>
                <a:cs typeface="Arial" pitchFamily="34" charset="0"/>
              </a:rPr>
              <a:t>Ίδρυση Μουσείου Τοπικής Ιστορίας σε κτίριο που έχει κληροδοτηθεί στον πρώην Δήμο Μήθυμνας.</a:t>
            </a:r>
          </a:p>
          <a:p>
            <a:pPr lvl="0">
              <a:buNone/>
            </a:pP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Δημιουργία αστικών περιπατητικών διαδρομών γνωριμίας με τον οικισμό και τα μνημεία – αξιοθέατα</a:t>
            </a:r>
          </a:p>
          <a:p>
            <a:pPr lvl="0">
              <a:buNone/>
            </a:pP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Αποκατάσταση τοπίου στα πρανή του νέου Περιφερειακού στα νότια του οικισμού.</a:t>
            </a:r>
          </a:p>
          <a:p>
            <a:endParaRPr lang="el-GR" sz="1600" cap="small" dirty="0" smtClean="0">
              <a:latin typeface="Arial" pitchFamily="34" charset="0"/>
              <a:cs typeface="Arial" pitchFamily="34" charset="0"/>
            </a:endParaRPr>
          </a:p>
          <a:p>
            <a:endParaRPr lang="el-GR" sz="1600" dirty="0" smtClean="0">
              <a:latin typeface="Arial" pitchFamily="34" charset="0"/>
              <a:cs typeface="Arial" pitchFamily="34" charset="0"/>
            </a:endParaRPr>
          </a:p>
          <a:p>
            <a:pPr lvl="0"/>
            <a:endParaRPr lang="el-GR" sz="1600" dirty="0" smtClean="0">
              <a:latin typeface="Arial" pitchFamily="34" charset="0"/>
              <a:cs typeface="Arial" pitchFamily="34" charset="0"/>
            </a:endParaRPr>
          </a:p>
          <a:p>
            <a:endParaRPr lang="el-GR" sz="1050" dirty="0" smtClean="0"/>
          </a:p>
          <a:p>
            <a:endParaRPr lang="el-GR" sz="4800" dirty="0"/>
          </a:p>
        </p:txBody>
      </p:sp>
      <p:sp>
        <p:nvSpPr>
          <p:cNvPr id="8" name="Content Placeholder 5"/>
          <p:cNvSpPr txBox="1">
            <a:spLocks/>
          </p:cNvSpPr>
          <p:nvPr/>
        </p:nvSpPr>
        <p:spPr>
          <a:xfrm>
            <a:off x="5857884" y="4214818"/>
            <a:ext cx="3071834" cy="228601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Δημιουργία χώρων στάθμευσης περιμετρικά του οικισμού </a:t>
            </a:r>
          </a:p>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lang="el-GR" sz="17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Συντήρηση – βελτίωση εσωτερικής οδοποιίας.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79512" y="764704"/>
          <a:ext cx="5392620" cy="1592725"/>
        </p:xfrm>
        <a:graphic>
          <a:graphicData uri="http://schemas.openxmlformats.org/drawingml/2006/table">
            <a:tbl>
              <a:tblPr>
                <a:tableStyleId>{284E427A-3D55-4303-BF80-6455036E1DE7}</a:tableStyleId>
              </a:tblPr>
              <a:tblGrid>
                <a:gridCol w="3370387"/>
                <a:gridCol w="2022233"/>
              </a:tblGrid>
              <a:tr h="413923">
                <a:tc>
                  <a:txBody>
                    <a:bodyPr/>
                    <a:lstStyle/>
                    <a:p>
                      <a:pPr algn="l" fontAlgn="b"/>
                      <a:r>
                        <a:rPr lang="el-GR" sz="1600" u="none" strike="noStrike" dirty="0"/>
                        <a:t>Πληθυσμός </a:t>
                      </a:r>
                      <a:r>
                        <a:rPr lang="el-GR" sz="1600" u="none" strike="noStrike" dirty="0" smtClean="0"/>
                        <a:t> 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169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413923">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250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413923">
                <a:tc>
                  <a:txBody>
                    <a:bodyPr/>
                    <a:lstStyle/>
                    <a:p>
                      <a:pPr algn="l" fontAlgn="b"/>
                      <a:r>
                        <a:rPr lang="el-GR" sz="1600" u="none" strike="noStrike" dirty="0"/>
                        <a:t>Έκταση συνεκτικού (</a:t>
                      </a:r>
                      <a:r>
                        <a:rPr lang="en-US" sz="1600" u="none" strike="noStrike" dirty="0"/>
                        <a:t>Ha</a:t>
                      </a:r>
                      <a:r>
                        <a:rPr lang="en-US"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3,71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50956">
                <a:tc>
                  <a:txBody>
                    <a:bodyPr/>
                    <a:lstStyle/>
                    <a:p>
                      <a:pPr algn="l" fontAlgn="b"/>
                      <a:r>
                        <a:rPr lang="el-GR" sz="1600" u="none" strike="noStrike" dirty="0"/>
                        <a:t>Έκταση αραιοδομημένου (</a:t>
                      </a:r>
                      <a:r>
                        <a:rPr lang="en-US" sz="1600" u="none" strike="noStrike" dirty="0"/>
                        <a:t>Ha)</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3,2</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bl>
          </a:graphicData>
        </a:graphic>
      </p:graphicFrame>
    </p:spTree>
    <p:extLst>
      <p:ext uri="{BB962C8B-B14F-4D97-AF65-F5344CB8AC3E}">
        <p14:creationId xmlns:p14="http://schemas.microsoft.com/office/powerpoint/2010/main" xmlns="" val="3499784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35280" cy="288032"/>
          </a:xfrm>
        </p:spPr>
        <p:txBody>
          <a:bodyPr>
            <a:noAutofit/>
          </a:bodyPr>
          <a:lstStyle/>
          <a:p>
            <a:pPr algn="l"/>
            <a:r>
              <a:rPr lang="el-GR" sz="2000" dirty="0" smtClean="0"/>
              <a:t>Σκάλα Συκαμνιάς</a:t>
            </a:r>
            <a:endParaRPr lang="el-GR" sz="2000" dirty="0"/>
          </a:p>
        </p:txBody>
      </p:sp>
      <p:sp>
        <p:nvSpPr>
          <p:cNvPr id="8" name="Content Placeholder 5"/>
          <p:cNvSpPr txBox="1">
            <a:spLocks/>
          </p:cNvSpPr>
          <p:nvPr/>
        </p:nvSpPr>
        <p:spPr>
          <a:xfrm>
            <a:off x="251520" y="3714752"/>
            <a:ext cx="8749636" cy="3143248"/>
          </a:xfrm>
          <a:prstGeom prst="rect">
            <a:avLst/>
          </a:prstGeom>
        </p:spPr>
        <p:txBody>
          <a:bodyPr vert="horz">
            <a:normAutofit lnSpcReduction="10000"/>
          </a:bodyPr>
          <a:lstStyle/>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Επέκταση προς την νοτιοδυτική πλευρά του οικισμού και πολεοδομική μελέτη ώστε να απελευθερωθεί ο χώρος του λιμενίσκου από τα οχήματα να δημιουργηθούν χώροι στάθμευσης και άλλοι κοινόχρηστοι χώροι για να βελτιωθεί η δυνατότητα υποδοχής περισσότερων επισκεπτών </a:t>
            </a:r>
          </a:p>
          <a:p>
            <a:pPr marL="365760" lvl="0" indent="-256032">
              <a:spcBef>
                <a:spcPts val="300"/>
              </a:spcBef>
              <a:buClr>
                <a:schemeClr val="accent3"/>
              </a:buClr>
              <a:defRPr/>
            </a:pPr>
            <a:endParaRPr lang="el-GR" sz="1600" dirty="0" smtClean="0">
              <a:latin typeface="Arial" pitchFamily="34" charset="0"/>
              <a:cs typeface="Arial" pitchFamily="34" charset="0"/>
            </a:endParaRP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Κατασκευή παρακαμπτήριου ή περιφερειακού δρόμου που θα συνδέει τον δρόμο </a:t>
            </a:r>
            <a:r>
              <a:rPr lang="el-GR" sz="1600" dirty="0" err="1" smtClean="0">
                <a:latin typeface="Arial" pitchFamily="34" charset="0"/>
                <a:cs typeface="Arial" pitchFamily="34" charset="0"/>
              </a:rPr>
              <a:t>Συκαμνιάς</a:t>
            </a:r>
            <a:r>
              <a:rPr lang="el-GR" sz="1600" dirty="0" smtClean="0">
                <a:latin typeface="Arial" pitchFamily="34" charset="0"/>
                <a:cs typeface="Arial" pitchFamily="34" charset="0"/>
              </a:rPr>
              <a:t>-Σκάλας με τον παραλιακό δρόμο της Σκάλας </a:t>
            </a:r>
            <a:r>
              <a:rPr lang="el-GR" sz="1600" dirty="0" err="1" smtClean="0">
                <a:latin typeface="Arial" pitchFamily="34" charset="0"/>
                <a:cs typeface="Arial" pitchFamily="34" charset="0"/>
              </a:rPr>
              <a:t>Συκαμνιάς</a:t>
            </a:r>
            <a:r>
              <a:rPr lang="el-GR" sz="1600" dirty="0" smtClean="0">
                <a:latin typeface="Arial" pitchFamily="34" charset="0"/>
                <a:cs typeface="Arial" pitchFamily="34" charset="0"/>
              </a:rPr>
              <a:t> προς </a:t>
            </a:r>
            <a:r>
              <a:rPr lang="el-GR" sz="1600" dirty="0" err="1" smtClean="0">
                <a:latin typeface="Arial" pitchFamily="34" charset="0"/>
                <a:cs typeface="Arial" pitchFamily="34" charset="0"/>
              </a:rPr>
              <a:t>Μόλυβο</a:t>
            </a:r>
            <a:r>
              <a:rPr lang="el-GR" sz="1600" dirty="0" smtClean="0">
                <a:latin typeface="Arial" pitchFamily="34" charset="0"/>
                <a:cs typeface="Arial" pitchFamily="34" charset="0"/>
              </a:rPr>
              <a:t>. </a:t>
            </a:r>
          </a:p>
          <a:p>
            <a:pPr marL="365760" lvl="0" indent="-256032">
              <a:spcBef>
                <a:spcPts val="300"/>
              </a:spcBef>
              <a:buClr>
                <a:schemeClr val="accent3"/>
              </a:buClr>
              <a:defRPr/>
            </a:pPr>
            <a:endParaRPr lang="el-GR" sz="1600" dirty="0" smtClean="0">
              <a:latin typeface="Arial" pitchFamily="34" charset="0"/>
              <a:cs typeface="Arial" pitchFamily="34" charset="0"/>
            </a:endParaRP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Δημιουργία ζώνης τουρισμού-αναψυχής γύρω από τον οικισμό της Σκάλας </a:t>
            </a:r>
            <a:r>
              <a:rPr lang="el-GR" sz="1600" dirty="0" err="1" smtClean="0">
                <a:latin typeface="Arial" pitchFamily="34" charset="0"/>
                <a:cs typeface="Arial" pitchFamily="34" charset="0"/>
              </a:rPr>
              <a:t>Συκαμνιάς</a:t>
            </a:r>
            <a:r>
              <a:rPr lang="el-GR" sz="1600" dirty="0" smtClean="0">
                <a:latin typeface="Arial" pitchFamily="34" charset="0"/>
                <a:cs typeface="Arial" pitchFamily="34" charset="0"/>
              </a:rPr>
              <a:t> έως και την </a:t>
            </a:r>
            <a:r>
              <a:rPr lang="el-GR" sz="1600" dirty="0" err="1" smtClean="0">
                <a:latin typeface="Arial" pitchFamily="34" charset="0"/>
                <a:cs typeface="Arial" pitchFamily="34" charset="0"/>
              </a:rPr>
              <a:t>Κάγια</a:t>
            </a:r>
            <a:r>
              <a:rPr lang="el-GR" sz="1600" dirty="0" smtClean="0">
                <a:latin typeface="Arial" pitchFamily="34" charset="0"/>
                <a:cs typeface="Arial" pitchFamily="34" charset="0"/>
              </a:rPr>
              <a:t>, με ταυτόχρονη προστασία του τοπίου μικρής κλίμακας της περιοχής.</a:t>
            </a:r>
          </a:p>
          <a:p>
            <a:pPr marL="365760" indent="-256032">
              <a:spcBef>
                <a:spcPts val="300"/>
              </a:spcBef>
              <a:buClr>
                <a:schemeClr val="accent3"/>
              </a:buClr>
              <a:defRPr/>
            </a:pPr>
            <a:endParaRPr lang="el-GR" sz="1600" dirty="0" smtClean="0">
              <a:latin typeface="Arial" pitchFamily="34" charset="0"/>
              <a:cs typeface="Arial" pitchFamily="34" charset="0"/>
            </a:endParaRPr>
          </a:p>
          <a:p>
            <a:pPr marL="365760" lvl="0" indent="-256032">
              <a:spcBef>
                <a:spcPts val="300"/>
              </a:spcBef>
              <a:buClr>
                <a:schemeClr val="accent3"/>
              </a:buClr>
              <a:buFont typeface="Georgia"/>
              <a:buChar char="•"/>
              <a:defRPr/>
            </a:pPr>
            <a:r>
              <a:rPr lang="el-GR" sz="1600" dirty="0" smtClean="0">
                <a:latin typeface="Arial" pitchFamily="34" charset="0"/>
                <a:cs typeface="Arial" pitchFamily="34" charset="0"/>
              </a:rPr>
              <a:t>Βελτίωση της χωρητικότητας του αλιευτικού καταφυγίου Σκάλας </a:t>
            </a:r>
            <a:r>
              <a:rPr lang="el-GR" sz="1600" dirty="0" err="1" smtClean="0">
                <a:latin typeface="Arial" pitchFamily="34" charset="0"/>
                <a:cs typeface="Arial" pitchFamily="34" charset="0"/>
              </a:rPr>
              <a:t>Συκαμνιάς</a:t>
            </a:r>
            <a:endParaRPr lang="el-GR" sz="1600" dirty="0" smtClean="0">
              <a:latin typeface="Arial" pitchFamily="34" charset="0"/>
              <a:cs typeface="Arial" pitchFamily="34" charset="0"/>
            </a:endParaRPr>
          </a:p>
          <a:p>
            <a:pPr marL="365760" lvl="0" indent="-256032">
              <a:spcBef>
                <a:spcPts val="300"/>
              </a:spcBef>
              <a:buClr>
                <a:schemeClr val="accent3"/>
              </a:buClr>
              <a:defRPr/>
            </a:pPr>
            <a:endParaRPr lang="el-GR" sz="1600" dirty="0" smtClean="0">
              <a:latin typeface="Arial" pitchFamily="34" charset="0"/>
              <a:cs typeface="Arial" pitchFamily="34" charset="0"/>
            </a:endParaRPr>
          </a:p>
          <a:p>
            <a:pPr lvl="0">
              <a:buClr>
                <a:schemeClr val="accent3"/>
              </a:buClr>
              <a:buSzPct val="105000"/>
            </a:pPr>
            <a:endParaRPr lang="el-GR" sz="1600" dirty="0" smtClean="0">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1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4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sz="12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12" name="Table 11"/>
          <p:cNvGraphicFramePr>
            <a:graphicFrameLocks noGrp="1"/>
          </p:cNvGraphicFramePr>
          <p:nvPr/>
        </p:nvGraphicFramePr>
        <p:xfrm>
          <a:off x="179512" y="764704"/>
          <a:ext cx="5535496" cy="2164230"/>
        </p:xfrm>
        <a:graphic>
          <a:graphicData uri="http://schemas.openxmlformats.org/drawingml/2006/table">
            <a:tbl>
              <a:tblPr>
                <a:tableStyleId>{284E427A-3D55-4303-BF80-6455036E1DE7}</a:tableStyleId>
              </a:tblPr>
              <a:tblGrid>
                <a:gridCol w="4330272"/>
                <a:gridCol w="1205224"/>
              </a:tblGrid>
              <a:tr h="360705">
                <a:tc>
                  <a:txBody>
                    <a:bodyPr/>
                    <a:lstStyle/>
                    <a:p>
                      <a:pPr algn="l" fontAlgn="b"/>
                      <a:r>
                        <a:rPr lang="el-GR" sz="1600" u="none" strike="noStrike" dirty="0" smtClean="0"/>
                        <a:t>Πληθυσμός  </a:t>
                      </a:r>
                      <a:r>
                        <a:rPr lang="el-GR" sz="1600" u="none" strike="noStrike" dirty="0"/>
                        <a:t>2011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139</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60705">
                <a:tc>
                  <a:txBody>
                    <a:bodyPr/>
                    <a:lstStyle/>
                    <a:p>
                      <a:pPr algn="l" fontAlgn="b"/>
                      <a:r>
                        <a:rPr lang="el-GR" sz="1600" u="none" strike="noStrike" dirty="0"/>
                        <a:t>Προγρ. Πληθυσμός 2025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300</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60705">
                <a:tc>
                  <a:txBody>
                    <a:bodyPr/>
                    <a:lstStyle/>
                    <a:p>
                      <a:pPr algn="l" fontAlgn="b"/>
                      <a:r>
                        <a:rPr lang="el-GR" sz="1600" u="none" strike="noStrike" dirty="0" smtClean="0"/>
                        <a:t>Έκταση οριοθετημένου (</a:t>
                      </a:r>
                      <a:r>
                        <a:rPr lang="en-US" sz="1600" u="none" strike="noStrike" dirty="0"/>
                        <a:t>Ha</a:t>
                      </a:r>
                      <a:r>
                        <a:rPr lang="en-US" sz="1600" u="none" strike="noStrike" dirty="0" smtClean="0"/>
                        <a:t>)</a:t>
                      </a:r>
                      <a:r>
                        <a:rPr lang="el-GR" sz="1600" u="none" strike="noStrike" dirty="0" smtClean="0"/>
                        <a:t> (Τομέας Ι)</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3,94</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60705">
                <a:tc>
                  <a:txBody>
                    <a:bodyPr/>
                    <a:lstStyle/>
                    <a:p>
                      <a:pPr algn="l" fontAlgn="b"/>
                      <a:r>
                        <a:rPr lang="el-GR" sz="1600" u="none" strike="noStrike" dirty="0" err="1" smtClean="0"/>
                        <a:t>Έπέκταση</a:t>
                      </a:r>
                      <a:r>
                        <a:rPr lang="el-GR" sz="1600" u="none" strike="noStrike" dirty="0" smtClean="0"/>
                        <a:t> (</a:t>
                      </a:r>
                      <a:r>
                        <a:rPr lang="en-US" sz="1600" u="none" strike="noStrike" dirty="0"/>
                        <a:t>Ha</a:t>
                      </a:r>
                      <a:r>
                        <a:rPr lang="en-US" sz="1600" u="none" strike="noStrike" dirty="0" smtClean="0"/>
                        <a:t>)</a:t>
                      </a:r>
                      <a:r>
                        <a:rPr lang="el-GR" sz="1600" u="none" strike="noStrike" dirty="0" smtClean="0"/>
                        <a:t> (Τομέας </a:t>
                      </a:r>
                      <a:r>
                        <a:rPr lang="el-GR" sz="1600" u="none" strike="noStrike" dirty="0" err="1" smtClean="0"/>
                        <a:t>ΙΙ</a:t>
                      </a:r>
                      <a:r>
                        <a:rPr lang="el-GR" sz="1600" u="none" strike="noStrike" dirty="0" smtClean="0"/>
                        <a:t>)</a:t>
                      </a:r>
                      <a:endParaRPr lang="en-US"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3,95</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60705">
                <a:tc>
                  <a:txBody>
                    <a:bodyPr/>
                    <a:lstStyle/>
                    <a:p>
                      <a:pPr algn="l" fontAlgn="b"/>
                      <a:r>
                        <a:rPr lang="el-GR" sz="1600" u="none" strike="noStrike" dirty="0" err="1"/>
                        <a:t>ΜΣΔ</a:t>
                      </a:r>
                      <a:r>
                        <a:rPr lang="el-GR" sz="1600" u="none" strike="noStrike" dirty="0"/>
                        <a:t> </a:t>
                      </a:r>
                      <a:r>
                        <a:rPr lang="el-GR" sz="1600" u="none" strike="noStrike" dirty="0" smtClean="0"/>
                        <a:t>οριοθετημένου (Τομέας Ι)</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c>
                  <a:txBody>
                    <a:bodyPr/>
                    <a:lstStyle/>
                    <a:p>
                      <a:pPr algn="ctr" fontAlgn="b"/>
                      <a:r>
                        <a:rPr lang="el-GR" sz="1600" b="0" i="0" u="none" strike="noStrike" dirty="0" smtClean="0">
                          <a:solidFill>
                            <a:schemeClr val="dk1"/>
                          </a:solidFill>
                          <a:latin typeface="+mn-lt"/>
                        </a:rPr>
                        <a:t>1</a:t>
                      </a:r>
                      <a:endParaRPr lang="el-GR" sz="1600" b="0" i="0" u="none" strike="noStrike" dirty="0">
                        <a:solidFill>
                          <a:srgbClr val="000000"/>
                        </a:solidFill>
                        <a:latin typeface="Calibri"/>
                      </a:endParaRPr>
                    </a:p>
                  </a:txBody>
                  <a:tcPr marL="9525" marR="9525" marT="9525" marB="0" anchor="b">
                    <a:cell3D prstMaterial="dkEdge">
                      <a:bevel prst="riblet"/>
                      <a:lightRig rig="flood" dir="t"/>
                    </a:cell3D>
                  </a:tcPr>
                </a:tc>
              </a:tr>
              <a:tr h="360705">
                <a:tc>
                  <a:txBody>
                    <a:bodyPr/>
                    <a:lstStyle/>
                    <a:p>
                      <a:pPr algn="l" fontAlgn="b"/>
                      <a:r>
                        <a:rPr kumimoji="0" lang="el-GR" sz="1600" u="none" strike="noStrike" kern="1200" dirty="0" smtClean="0">
                          <a:solidFill>
                            <a:schemeClr val="dk1"/>
                          </a:solidFill>
                          <a:latin typeface="+mn-lt"/>
                          <a:ea typeface="+mn-ea"/>
                          <a:cs typeface="+mn-cs"/>
                        </a:rPr>
                        <a:t>ΜΣΔ επέκτασης (Τομέας</a:t>
                      </a:r>
                      <a:r>
                        <a:rPr kumimoji="0" lang="el-GR" sz="1600" u="none" strike="noStrike" kern="1200" baseline="0" dirty="0" smtClean="0">
                          <a:solidFill>
                            <a:schemeClr val="dk1"/>
                          </a:solidFill>
                          <a:latin typeface="+mn-lt"/>
                          <a:ea typeface="+mn-ea"/>
                          <a:cs typeface="+mn-cs"/>
                        </a:rPr>
                        <a:t> ΙΙ)</a:t>
                      </a:r>
                      <a:endParaRPr kumimoji="0" lang="el-GR" sz="1600" u="none" strike="noStrike" kern="1200" dirty="0" smtClean="0">
                        <a:solidFill>
                          <a:schemeClr val="dk1"/>
                        </a:solidFill>
                        <a:latin typeface="+mn-lt"/>
                        <a:ea typeface="+mn-ea"/>
                        <a:cs typeface="+mn-cs"/>
                      </a:endParaRPr>
                    </a:p>
                  </a:txBody>
                  <a:tcPr marL="9525" marR="9525" marT="9525" marB="0" anchor="b">
                    <a:cell3D prstMaterial="dkEdge">
                      <a:bevel prst="riblet"/>
                      <a:lightRig rig="flood" dir="t"/>
                    </a:cell3D>
                  </a:tcPr>
                </a:tc>
                <a:tc>
                  <a:txBody>
                    <a:bodyPr/>
                    <a:lstStyle/>
                    <a:p>
                      <a:pPr algn="ctr" fontAlgn="b"/>
                      <a:r>
                        <a:rPr kumimoji="0" lang="el-GR" sz="1600" b="0" i="0" u="none" strike="noStrike" kern="1200" dirty="0" smtClean="0">
                          <a:solidFill>
                            <a:schemeClr val="dk1"/>
                          </a:solidFill>
                          <a:latin typeface="+mn-lt"/>
                          <a:ea typeface="+mn-ea"/>
                          <a:cs typeface="+mn-cs"/>
                        </a:rPr>
                        <a:t>0,4</a:t>
                      </a:r>
                      <a:endParaRPr kumimoji="0" lang="el-GR" sz="1600" b="0" i="0" u="none" strike="noStrike" kern="1200" dirty="0">
                        <a:solidFill>
                          <a:schemeClr val="dk1"/>
                        </a:solidFill>
                        <a:latin typeface="+mn-lt"/>
                        <a:ea typeface="+mn-ea"/>
                        <a:cs typeface="+mn-cs"/>
                      </a:endParaRPr>
                    </a:p>
                  </a:txBody>
                  <a:tcPr marL="9525" marR="9525" marT="9525" marB="0" anchor="b">
                    <a:cell3D prstMaterial="dkEdge">
                      <a:bevel prst="riblet"/>
                      <a:lightRig rig="flood" dir="t"/>
                    </a:cell3D>
                  </a:tcPr>
                </a:tc>
              </a:tr>
            </a:tbl>
          </a:graphicData>
        </a:graphic>
      </p:graphicFrame>
      <p:sp>
        <p:nvSpPr>
          <p:cNvPr id="10" name="Text Placeholder 2"/>
          <p:cNvSpPr>
            <a:spLocks noGrp="1"/>
          </p:cNvSpPr>
          <p:nvPr>
            <p:ph type="body" idx="1"/>
          </p:nvPr>
        </p:nvSpPr>
        <p:spPr>
          <a:xfrm>
            <a:off x="1643042" y="3143248"/>
            <a:ext cx="5000660" cy="428628"/>
          </a:xfrm>
        </p:spPr>
        <p:txBody>
          <a:bodyPr/>
          <a:lstStyle/>
          <a:p>
            <a:r>
              <a:rPr lang="el-GR" sz="1600" dirty="0" smtClean="0"/>
              <a:t>Προτάσεις οικιστικής αναβάθμισης</a:t>
            </a:r>
            <a:endParaRPr lang="el-GR" sz="1600" dirty="0"/>
          </a:p>
        </p:txBody>
      </p:sp>
    </p:spTree>
    <p:extLst>
      <p:ext uri="{BB962C8B-B14F-4D97-AF65-F5344CB8AC3E}">
        <p14:creationId xmlns:p14="http://schemas.microsoft.com/office/powerpoint/2010/main" xmlns="" val="1830337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435280" cy="381130"/>
          </a:xfrm>
        </p:spPr>
        <p:txBody>
          <a:bodyPr>
            <a:noAutofit/>
          </a:bodyPr>
          <a:lstStyle/>
          <a:p>
            <a:pPr algn="l"/>
            <a:r>
              <a:rPr lang="el-GR" sz="2000" dirty="0" smtClean="0">
                <a:latin typeface="Arial" pitchFamily="34" charset="0"/>
                <a:cs typeface="Arial" pitchFamily="34" charset="0"/>
              </a:rPr>
              <a:t>Χρήσεις γης</a:t>
            </a:r>
            <a:r>
              <a:rPr lang="en-US" sz="2000" dirty="0" smtClean="0">
                <a:latin typeface="Arial" pitchFamily="34" charset="0"/>
                <a:cs typeface="Arial" pitchFamily="34" charset="0"/>
              </a:rPr>
              <a:t>  </a:t>
            </a:r>
            <a:r>
              <a:rPr lang="en-US" sz="1400" dirty="0" smtClean="0">
                <a:latin typeface="Arial" pitchFamily="34" charset="0"/>
                <a:cs typeface="Arial" pitchFamily="34" charset="0"/>
              </a:rPr>
              <a:t>(</a:t>
            </a:r>
            <a:r>
              <a:rPr lang="el-GR" sz="1400" dirty="0" smtClean="0">
                <a:latin typeface="Arial" pitchFamily="34" charset="0"/>
                <a:cs typeface="Arial" pitchFamily="34" charset="0"/>
              </a:rPr>
              <a:t>Π.Δ. της 23.2/6.3.1987, ΦΕΚ166Δ’)</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357158" y="928670"/>
            <a:ext cx="1800200" cy="279722"/>
          </a:xfrm>
        </p:spPr>
        <p:txBody>
          <a:bodyPr/>
          <a:lstStyle/>
          <a:p>
            <a:r>
              <a:rPr lang="el-GR" sz="1300" cap="none" dirty="0" smtClean="0"/>
              <a:t>Γενική Κατοικία</a:t>
            </a:r>
            <a:endParaRPr lang="el-GR" sz="1300" dirty="0"/>
          </a:p>
        </p:txBody>
      </p:sp>
      <p:sp>
        <p:nvSpPr>
          <p:cNvPr id="4" name="Text Placeholder 3"/>
          <p:cNvSpPr>
            <a:spLocks noGrp="1"/>
          </p:cNvSpPr>
          <p:nvPr>
            <p:ph type="body" sz="half" idx="3"/>
          </p:nvPr>
        </p:nvSpPr>
        <p:spPr>
          <a:xfrm>
            <a:off x="3286116" y="928670"/>
            <a:ext cx="2448272" cy="279722"/>
          </a:xfrm>
        </p:spPr>
        <p:txBody>
          <a:bodyPr/>
          <a:lstStyle/>
          <a:p>
            <a:r>
              <a:rPr lang="el-GR" sz="1300" cap="none" dirty="0" smtClean="0"/>
              <a:t>Λειτουργίες κέντρου</a:t>
            </a:r>
            <a:endParaRPr lang="el-GR" sz="1300" dirty="0"/>
          </a:p>
        </p:txBody>
      </p:sp>
      <p:sp>
        <p:nvSpPr>
          <p:cNvPr id="5" name="Content Placeholder 4"/>
          <p:cNvSpPr>
            <a:spLocks noGrp="1"/>
          </p:cNvSpPr>
          <p:nvPr>
            <p:ph sz="quarter" idx="2"/>
          </p:nvPr>
        </p:nvSpPr>
        <p:spPr>
          <a:xfrm>
            <a:off x="0" y="1285860"/>
            <a:ext cx="3131840" cy="5572140"/>
          </a:xfrm>
        </p:spPr>
        <p:txBody>
          <a:bodyPr>
            <a:normAutofit/>
          </a:bodyPr>
          <a:lstStyle/>
          <a:p>
            <a:r>
              <a:rPr lang="el-GR" sz="1300" dirty="0" smtClean="0"/>
              <a:t>Κατοικία</a:t>
            </a:r>
          </a:p>
          <a:p>
            <a:r>
              <a:rPr lang="el-GR" sz="1300" dirty="0" smtClean="0"/>
              <a:t>Ξενοδοχεία μέχρι 50 κλινών και ξενώνες</a:t>
            </a:r>
          </a:p>
          <a:p>
            <a:r>
              <a:rPr lang="el-GR" sz="1300" dirty="0" smtClean="0"/>
              <a:t>Εμπορικά καταστήματα (με εξαίρεση τις υπεραγορές με εμβαδόν μεγαλύτερο των 300τ.μ. και τα πολυκαταστήματα)</a:t>
            </a:r>
          </a:p>
          <a:p>
            <a:r>
              <a:rPr lang="el-GR" sz="1300" dirty="0" smtClean="0"/>
              <a:t>Γραφεία, Τράπεζες, Ασφάλειες, κοινωφελείς οργανισμοί. </a:t>
            </a:r>
          </a:p>
          <a:p>
            <a:r>
              <a:rPr lang="el-GR" sz="1300" dirty="0" smtClean="0"/>
              <a:t>Κτίρια εκπαίδευσης</a:t>
            </a:r>
          </a:p>
          <a:p>
            <a:r>
              <a:rPr lang="el-GR" sz="1300" dirty="0" smtClean="0"/>
              <a:t>Εστιατόρια </a:t>
            </a:r>
          </a:p>
          <a:p>
            <a:r>
              <a:rPr lang="el-GR" sz="1300" dirty="0" smtClean="0"/>
              <a:t>Αναψυκτήρια</a:t>
            </a:r>
          </a:p>
          <a:p>
            <a:r>
              <a:rPr lang="el-GR" sz="1300" dirty="0" smtClean="0"/>
              <a:t>Θρησκευτικούς χώρους </a:t>
            </a:r>
          </a:p>
          <a:p>
            <a:r>
              <a:rPr lang="el-GR" sz="1300" dirty="0" smtClean="0"/>
              <a:t>Κτίρια κοινωνικής πρόνοιας – περίθαλψης </a:t>
            </a:r>
          </a:p>
          <a:p>
            <a:r>
              <a:rPr lang="el-GR" sz="1300" dirty="0" smtClean="0"/>
              <a:t>Επαγγελματικά εργαστήρια χαμηλής όχλησης </a:t>
            </a:r>
          </a:p>
          <a:p>
            <a:r>
              <a:rPr lang="el-GR" sz="1300" dirty="0" smtClean="0"/>
              <a:t>Πρατήρια βενζίνης, εκτός του συνεκτικού τμήματος του οικισμού, </a:t>
            </a:r>
          </a:p>
          <a:p>
            <a:r>
              <a:rPr lang="el-GR" sz="1300" dirty="0" smtClean="0"/>
              <a:t>Αθλητικές εγκαταστάσεις </a:t>
            </a:r>
          </a:p>
          <a:p>
            <a:r>
              <a:rPr lang="el-GR" sz="1300" dirty="0" smtClean="0"/>
              <a:t>Γήπεδα στάθμευσης</a:t>
            </a:r>
          </a:p>
          <a:p>
            <a:r>
              <a:rPr lang="el-GR" sz="1300" dirty="0" smtClean="0"/>
              <a:t>Πολιτιστικά κτίρια και εν γένει πολιτιστικές εγκαταστάσεις</a:t>
            </a:r>
          </a:p>
          <a:p>
            <a:endParaRPr lang="el-GR" sz="4800" dirty="0"/>
          </a:p>
        </p:txBody>
      </p:sp>
      <p:sp>
        <p:nvSpPr>
          <p:cNvPr id="6" name="Content Placeholder 5"/>
          <p:cNvSpPr>
            <a:spLocks noGrp="1"/>
          </p:cNvSpPr>
          <p:nvPr>
            <p:ph sz="quarter" idx="4"/>
          </p:nvPr>
        </p:nvSpPr>
        <p:spPr>
          <a:xfrm>
            <a:off x="3000364" y="1285860"/>
            <a:ext cx="3286148" cy="5429288"/>
          </a:xfrm>
        </p:spPr>
        <p:txBody>
          <a:bodyPr>
            <a:normAutofit fontScale="92500"/>
          </a:bodyPr>
          <a:lstStyle/>
          <a:p>
            <a:pPr lvl="0"/>
            <a:r>
              <a:rPr lang="el-GR" sz="1200" dirty="0" smtClean="0"/>
              <a:t>Κατοικία</a:t>
            </a:r>
          </a:p>
          <a:p>
            <a:pPr lvl="0"/>
            <a:r>
              <a:rPr lang="el-GR" sz="1200" dirty="0" smtClean="0"/>
              <a:t>Ξενώνες, ξενοδοχεία και λοιπές τουριστικές εγκαταστάσεις μέχρι 50 κλίνες</a:t>
            </a:r>
          </a:p>
          <a:p>
            <a:pPr lvl="0"/>
            <a:r>
              <a:rPr lang="el-GR" sz="1200" dirty="0" smtClean="0"/>
              <a:t>Εμπορικά καταστήματα</a:t>
            </a:r>
          </a:p>
          <a:p>
            <a:pPr lvl="0"/>
            <a:r>
              <a:rPr lang="el-GR" sz="1200" dirty="0" smtClean="0"/>
              <a:t>Γραφεία, τράπεζες, ασφάλειες, κοινωφελείς οργανισμοί </a:t>
            </a:r>
          </a:p>
          <a:p>
            <a:pPr lvl="0"/>
            <a:r>
              <a:rPr lang="el-GR" sz="1200" dirty="0" smtClean="0"/>
              <a:t>Διοίκηση </a:t>
            </a:r>
          </a:p>
          <a:p>
            <a:pPr lvl="0"/>
            <a:r>
              <a:rPr lang="el-GR" sz="1200" dirty="0" smtClean="0"/>
              <a:t>Εστιατόρια </a:t>
            </a:r>
          </a:p>
          <a:p>
            <a:pPr lvl="0"/>
            <a:r>
              <a:rPr lang="el-GR" sz="1200" dirty="0" smtClean="0"/>
              <a:t>Αναψυκτήρια</a:t>
            </a:r>
          </a:p>
          <a:p>
            <a:pPr lvl="0"/>
            <a:r>
              <a:rPr lang="el-GR" sz="1200" dirty="0" smtClean="0"/>
              <a:t>Κέντρα διασκέδασης - αναψυχής </a:t>
            </a:r>
          </a:p>
          <a:p>
            <a:pPr lvl="0"/>
            <a:r>
              <a:rPr lang="el-GR" sz="1200" dirty="0" smtClean="0"/>
              <a:t>Χώροι συνάθροισης κοινού</a:t>
            </a:r>
          </a:p>
          <a:p>
            <a:pPr lvl="0"/>
            <a:r>
              <a:rPr lang="el-GR" sz="1200" dirty="0" smtClean="0"/>
              <a:t>Πολιτιστικά κτίρια και εν γένει πολιτιστικές εγκαταστάσεις</a:t>
            </a:r>
          </a:p>
          <a:p>
            <a:pPr lvl="0"/>
            <a:r>
              <a:rPr lang="el-GR" sz="1200" dirty="0" smtClean="0"/>
              <a:t>Κτίρια εκπαίδευσης</a:t>
            </a:r>
          </a:p>
          <a:p>
            <a:pPr lvl="0"/>
            <a:r>
              <a:rPr lang="el-GR" sz="1200" dirty="0" smtClean="0"/>
              <a:t>Θρησκευτικοί χώροι</a:t>
            </a:r>
          </a:p>
          <a:p>
            <a:pPr lvl="0"/>
            <a:r>
              <a:rPr lang="el-GR" sz="1200" dirty="0" smtClean="0"/>
              <a:t>Κτίρια κοινωνικής πρόνοιας</a:t>
            </a:r>
          </a:p>
          <a:p>
            <a:pPr lvl="0"/>
            <a:r>
              <a:rPr lang="el-GR" sz="1200" dirty="0" smtClean="0"/>
              <a:t>Επαγγελματικά εργαστήρια ιδιαίτερα χαμηλής και μικρού μεγέθους, που αξιοποιούν τα πλεονεκτήματα του φυσικού και πολιτιστικού περιβάλλοντος των οικισμών και εξυπηρετούν τοπικές ανάγκες στον αστικό χώρο, χωρίς να δημιουργούνται οχλήσεις προς την κυρίαρχη χρήση (κατοικία) και ύστερα από έγκριση της Δ/σης Περιβάλλοντος της Περιφέρειας ή αντίστοιχης υπηρεσίας με σχετική αρμοδιότητα. </a:t>
            </a:r>
          </a:p>
          <a:p>
            <a:pPr lvl="0"/>
            <a:r>
              <a:rPr lang="el-GR" sz="1200" dirty="0" smtClean="0"/>
              <a:t> Γήπεδα στάθμευσης</a:t>
            </a:r>
          </a:p>
          <a:p>
            <a:endParaRPr lang="el-GR" sz="1100" dirty="0" smtClean="0"/>
          </a:p>
          <a:p>
            <a:endParaRPr lang="el-GR" sz="1200" b="1" u="sng" dirty="0" smtClean="0">
              <a:solidFill>
                <a:srgbClr val="FF0000"/>
              </a:solidFill>
            </a:endParaRPr>
          </a:p>
          <a:p>
            <a:endParaRPr lang="el-GR" sz="1200" b="1" u="sng" dirty="0">
              <a:solidFill>
                <a:srgbClr val="FF0000"/>
              </a:solidFill>
            </a:endParaRPr>
          </a:p>
        </p:txBody>
      </p:sp>
      <p:sp>
        <p:nvSpPr>
          <p:cNvPr id="7" name="Text Placeholder 3"/>
          <p:cNvSpPr txBox="1">
            <a:spLocks/>
          </p:cNvSpPr>
          <p:nvPr/>
        </p:nvSpPr>
        <p:spPr>
          <a:xfrm>
            <a:off x="6357950" y="928670"/>
            <a:ext cx="2376264"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Ελεύθεροι</a:t>
            </a:r>
            <a:r>
              <a:rPr kumimoji="0" lang="el-GR" sz="1300" b="1" i="0" u="none" strike="noStrike" kern="1200" cap="none" spc="0" normalizeH="0" noProof="0" dirty="0" smtClean="0">
                <a:ln>
                  <a:noFill/>
                </a:ln>
                <a:solidFill>
                  <a:schemeClr val="tx1">
                    <a:tint val="95000"/>
                  </a:schemeClr>
                </a:solidFill>
                <a:effectLst/>
                <a:uLnTx/>
                <a:uFillTx/>
                <a:latin typeface="+mn-lt"/>
                <a:ea typeface="+mn-ea"/>
                <a:cs typeface="+mn-cs"/>
              </a:rPr>
              <a:t> χώροι – Αστικό πράσινο</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012160" y="1357298"/>
            <a:ext cx="3131840" cy="446449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500" dirty="0" smtClean="0">
                <a:latin typeface="Arial" pitchFamily="34" charset="0"/>
                <a:cs typeface="Arial" pitchFamily="34" charset="0"/>
              </a:rPr>
              <a:t>Επιτρέπονται τα οριζόμενα στο άρθρο 19 του Ν.1577/85 και επιπλέον περιορισμένης έκτασης χρήσεις εστίασης και αναψυχής, για την εξυπηρέτηση του κοινόχρηστου χώρου, εφόσον προβλέπονται από το εγκεκριμένο σχέδιο η και τον πολεοδομικό κανονισμό</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l-GR"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Κτήρια κοινωνικής πρόνοιας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Κτήρια εκπαίδευσης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Κτήρια περίθαλψης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Αθλητικές εγκαταστάσεις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400" dirty="0" smtClean="0">
                <a:latin typeface="Arial" pitchFamily="34" charset="0"/>
                <a:cs typeface="Arial" pitchFamily="34" charset="0"/>
              </a:rPr>
              <a:t> Πολιτιστικές εγκαταστάσεις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6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9" name="Text Placeholder 2"/>
          <p:cNvSpPr txBox="1">
            <a:spLocks/>
          </p:cNvSpPr>
          <p:nvPr/>
        </p:nvSpPr>
        <p:spPr>
          <a:xfrm>
            <a:off x="6500826" y="3857628"/>
            <a:ext cx="1872208" cy="360040"/>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Κοινωφελείς εξυπηρετήσεις</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Tree>
    <p:extLst>
      <p:ext uri="{BB962C8B-B14F-4D97-AF65-F5344CB8AC3E}">
        <p14:creationId xmlns:p14="http://schemas.microsoft.com/office/powerpoint/2010/main" xmlns="" val="145334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3461514" cy="28575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l"/>
            <a:r>
              <a:rPr lang="el-GR" sz="1600" dirty="0" smtClean="0">
                <a:latin typeface="Arial" pitchFamily="34" charset="0"/>
                <a:cs typeface="Arial" pitchFamily="34" charset="0"/>
              </a:rPr>
              <a:t>Προτάσεις οικιστικής αναβάθμισης</a:t>
            </a:r>
            <a:endParaRPr lang="el-GR" sz="1600" u="sng" dirty="0">
              <a:latin typeface="Arial" pitchFamily="34" charset="0"/>
              <a:cs typeface="Arial" pitchFamily="34" charset="0"/>
            </a:endParaRPr>
          </a:p>
        </p:txBody>
      </p:sp>
      <p:sp>
        <p:nvSpPr>
          <p:cNvPr id="5" name="Content Placeholder 4"/>
          <p:cNvSpPr>
            <a:spLocks noGrp="1"/>
          </p:cNvSpPr>
          <p:nvPr>
            <p:ph sz="quarter" idx="2"/>
          </p:nvPr>
        </p:nvSpPr>
        <p:spPr>
          <a:xfrm>
            <a:off x="285720" y="1178703"/>
            <a:ext cx="4286280" cy="4500594"/>
          </a:xfrm>
        </p:spPr>
        <p:txBody>
          <a:bodyPr numCol="1">
            <a:normAutofit/>
          </a:bodyPr>
          <a:lstStyle/>
          <a:p>
            <a:pPr lvl="0">
              <a:spcBef>
                <a:spcPts val="600"/>
              </a:spcBef>
            </a:pPr>
            <a:r>
              <a:rPr lang="el-GR" sz="1700" b="1" dirty="0" smtClean="0">
                <a:latin typeface="Arial" pitchFamily="34" charset="0"/>
                <a:cs typeface="Arial" pitchFamily="34" charset="0"/>
              </a:rPr>
              <a:t>Ανάπλαση</a:t>
            </a:r>
            <a:r>
              <a:rPr lang="el-GR" sz="1700" dirty="0" smtClean="0">
                <a:latin typeface="Arial" pitchFamily="34" charset="0"/>
                <a:cs typeface="Arial" pitchFamily="34" charset="0"/>
              </a:rPr>
              <a:t> συνεκτικού </a:t>
            </a:r>
            <a:r>
              <a:rPr lang="el-GR" sz="1700" dirty="0" smtClean="0">
                <a:latin typeface="Arial" pitchFamily="34" charset="0"/>
                <a:cs typeface="Arial" pitchFamily="34" charset="0"/>
              </a:rPr>
              <a:t>τμήματος </a:t>
            </a:r>
            <a:r>
              <a:rPr lang="el-GR" sz="1700" dirty="0" smtClean="0">
                <a:latin typeface="Arial" pitchFamily="34" charset="0"/>
                <a:cs typeface="Arial" pitchFamily="34" charset="0"/>
              </a:rPr>
              <a:t>οικισμών </a:t>
            </a:r>
            <a:r>
              <a:rPr lang="el-GR" sz="1700" b="1" dirty="0" smtClean="0">
                <a:latin typeface="Arial" pitchFamily="34" charset="0"/>
                <a:cs typeface="Arial" pitchFamily="34" charset="0"/>
              </a:rPr>
              <a:t>«Άργεννος» και «Συκαμνιά»</a:t>
            </a:r>
          </a:p>
          <a:p>
            <a:pPr lvl="0">
              <a:spcBef>
                <a:spcPts val="600"/>
              </a:spcBef>
            </a:pPr>
            <a:r>
              <a:rPr lang="el-GR" sz="1700" dirty="0" smtClean="0">
                <a:latin typeface="Arial" pitchFamily="34" charset="0"/>
                <a:cs typeface="Arial" pitchFamily="34" charset="0"/>
              </a:rPr>
              <a:t>Απεμπλοκή των ιδιοκτησιών από την αδυναμία δόμησης, μέσω της διαδικασίας </a:t>
            </a:r>
            <a:r>
              <a:rPr lang="el-GR" sz="1700" b="1" i="1" dirty="0" smtClean="0">
                <a:latin typeface="Arial" pitchFamily="34" charset="0"/>
                <a:cs typeface="Arial" pitchFamily="34" charset="0"/>
              </a:rPr>
              <a:t>«κύρωσης δικτύου κοινοχρήστων χώρων», </a:t>
            </a:r>
            <a:r>
              <a:rPr lang="el-GR" sz="1700" dirty="0" smtClean="0">
                <a:latin typeface="Arial" pitchFamily="34" charset="0"/>
                <a:cs typeface="Arial" pitchFamily="34" charset="0"/>
              </a:rPr>
              <a:t>σύμφωνα με το άρθρο 35 του Ν. 3937/11. </a:t>
            </a:r>
            <a:r>
              <a:rPr lang="el-GR" sz="1700" i="1" dirty="0" smtClean="0">
                <a:latin typeface="Arial" pitchFamily="34" charset="0"/>
                <a:cs typeface="Arial" pitchFamily="34" charset="0"/>
              </a:rPr>
              <a:t> </a:t>
            </a:r>
            <a:endParaRPr lang="en-US" sz="1700" i="1" dirty="0" smtClean="0">
              <a:latin typeface="Arial" pitchFamily="34" charset="0"/>
              <a:cs typeface="Arial" pitchFamily="34" charset="0"/>
            </a:endParaRPr>
          </a:p>
          <a:p>
            <a:pPr lvl="0">
              <a:spcBef>
                <a:spcPts val="600"/>
              </a:spcBef>
            </a:pPr>
            <a:r>
              <a:rPr lang="el-GR" sz="1700" dirty="0" smtClean="0">
                <a:latin typeface="Arial" pitchFamily="34" charset="0"/>
                <a:cs typeface="Arial" pitchFamily="34" charset="0"/>
              </a:rPr>
              <a:t>Υπογειοποίηση γραμμών μεταφοράς ηλεκτρικού ρεύματος εντός παραδοσιακών οικισμών και άνωθεν σημαντικών αρχαιολογικών χώρων. </a:t>
            </a:r>
          </a:p>
          <a:p>
            <a:pPr lvl="0">
              <a:spcBef>
                <a:spcPts val="600"/>
              </a:spcBef>
              <a:buNone/>
            </a:pPr>
            <a:endParaRPr lang="el-GR" sz="1700" dirty="0" smtClean="0">
              <a:latin typeface="Arial" pitchFamily="34" charset="0"/>
              <a:cs typeface="Arial" pitchFamily="34" charset="0"/>
            </a:endParaRPr>
          </a:p>
          <a:p>
            <a:pPr lvl="0">
              <a:spcBef>
                <a:spcPts val="600"/>
              </a:spcBef>
              <a:buNone/>
            </a:pPr>
            <a:endParaRPr lang="el-GR" sz="1600" dirty="0" smtClean="0">
              <a:latin typeface="Arial" pitchFamily="34" charset="0"/>
              <a:cs typeface="Arial" pitchFamily="34" charset="0"/>
            </a:endParaRPr>
          </a:p>
        </p:txBody>
      </p:sp>
      <p:sp>
        <p:nvSpPr>
          <p:cNvPr id="4" name="Title 1"/>
          <p:cNvSpPr txBox="1">
            <a:spLocks/>
          </p:cNvSpPr>
          <p:nvPr/>
        </p:nvSpPr>
        <p:spPr>
          <a:xfrm>
            <a:off x="5857852" y="642918"/>
            <a:ext cx="3286148" cy="3571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16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Ασφάλεια – Προστασία οικισμών</a:t>
            </a:r>
            <a:endParaRPr kumimoji="0" lang="el-GR" sz="1600" b="0" i="0" u="sng"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6" name="Content Placeholder 4"/>
          <p:cNvSpPr>
            <a:spLocks noGrp="1"/>
          </p:cNvSpPr>
          <p:nvPr>
            <p:ph sz="quarter" idx="2"/>
          </p:nvPr>
        </p:nvSpPr>
        <p:spPr>
          <a:xfrm>
            <a:off x="5429256" y="1214422"/>
            <a:ext cx="3714744" cy="5286388"/>
          </a:xfrm>
        </p:spPr>
        <p:txBody>
          <a:bodyPr numCol="1">
            <a:normAutofit/>
          </a:bodyPr>
          <a:lstStyle/>
          <a:p>
            <a:pPr lvl="0">
              <a:spcBef>
                <a:spcPts val="600"/>
              </a:spcBef>
              <a:defRPr/>
            </a:pPr>
            <a:r>
              <a:rPr lang="el-GR" sz="1600" dirty="0" smtClean="0">
                <a:latin typeface="Arial" pitchFamily="34" charset="0"/>
                <a:cs typeface="Arial" pitchFamily="34" charset="0"/>
              </a:rPr>
              <a:t>Προσδιορισμός χώρων καταφυγής πληθυσμού σε περίπτωση σεισμού</a:t>
            </a:r>
          </a:p>
          <a:p>
            <a:pPr lvl="0">
              <a:spcBef>
                <a:spcPts val="600"/>
              </a:spcBef>
              <a:defRPr/>
            </a:pPr>
            <a:r>
              <a:rPr lang="el-GR" sz="1600" dirty="0" smtClean="0">
                <a:latin typeface="Arial" pitchFamily="34" charset="0"/>
                <a:cs typeface="Arial" pitchFamily="34" charset="0"/>
              </a:rPr>
              <a:t>Καθορισμός σημείων υδροληψίας σε περίπτωση φωτιάς</a:t>
            </a:r>
          </a:p>
          <a:p>
            <a:pPr lvl="0">
              <a:spcBef>
                <a:spcPts val="600"/>
              </a:spcBef>
              <a:defRPr/>
            </a:pPr>
            <a:r>
              <a:rPr lang="el-GR" sz="1600" dirty="0" smtClean="0">
                <a:latin typeface="Arial" pitchFamily="34" charset="0"/>
                <a:cs typeface="Arial" pitchFamily="34" charset="0"/>
              </a:rPr>
              <a:t>Καθορισμός οριογραμμών </a:t>
            </a:r>
            <a:r>
              <a:rPr lang="el-GR" sz="1600" dirty="0" err="1" smtClean="0">
                <a:latin typeface="Arial" pitchFamily="34" charset="0"/>
                <a:cs typeface="Arial" pitchFamily="34" charset="0"/>
              </a:rPr>
              <a:t>υδατορεμάτων</a:t>
            </a:r>
            <a:r>
              <a:rPr lang="el-GR" sz="1600" dirty="0" smtClean="0">
                <a:latin typeface="Arial" pitchFamily="34" charset="0"/>
                <a:cs typeface="Arial" pitchFamily="34" charset="0"/>
              </a:rPr>
              <a:t> και σύνταξη  των ανάλογων γεωτεχνικών μελετών</a:t>
            </a:r>
          </a:p>
          <a:p>
            <a:pPr lvl="0">
              <a:spcBef>
                <a:spcPts val="600"/>
              </a:spcBef>
            </a:pPr>
            <a:endParaRPr lang="el-GR" sz="1600" dirty="0" smtClean="0">
              <a:latin typeface="Arial" pitchFamily="34" charset="0"/>
              <a:cs typeface="Arial" pitchFamily="34" charset="0"/>
            </a:endParaRPr>
          </a:p>
          <a:p>
            <a:endParaRPr lang="el-GR" sz="4800" dirty="0"/>
          </a:p>
        </p:txBody>
      </p:sp>
      <p:sp>
        <p:nvSpPr>
          <p:cNvPr id="7" name="Title 1"/>
          <p:cNvSpPr txBox="1">
            <a:spLocks/>
          </p:cNvSpPr>
          <p:nvPr/>
        </p:nvSpPr>
        <p:spPr>
          <a:xfrm>
            <a:off x="0" y="0"/>
            <a:ext cx="8792438" cy="34708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Π3:</a:t>
            </a:r>
            <a:r>
              <a:rPr lang="el-GR" sz="2000" dirty="0" smtClean="0">
                <a:solidFill>
                  <a:schemeClr val="bg1"/>
                </a:solidFill>
                <a:latin typeface="Arial" pitchFamily="34" charset="0"/>
                <a:ea typeface="+mj-ea"/>
                <a:cs typeface="Arial" pitchFamily="34" charset="0"/>
              </a:rPr>
              <a:t> Γενική πολεοδομική οργάνωση και ρύθμιση των οικιστικών υποδοχέων</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extLst>
      <p:ext uri="{BB962C8B-B14F-4D97-AF65-F5344CB8AC3E}">
        <p14:creationId xmlns:p14="http://schemas.microsoft.com/office/powerpoint/2010/main" xmlns="" val="4105056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435280" cy="288032"/>
          </a:xfrm>
        </p:spPr>
        <p:txBody>
          <a:bodyPr>
            <a:noAutofit/>
          </a:bodyPr>
          <a:lstStyle/>
          <a:p>
            <a:pPr algn="l"/>
            <a:r>
              <a:rPr lang="el-GR" sz="2000" dirty="0" smtClean="0">
                <a:solidFill>
                  <a:schemeClr val="bg1"/>
                </a:solidFill>
                <a:latin typeface="Arial" pitchFamily="34" charset="0"/>
                <a:cs typeface="Arial" pitchFamily="34" charset="0"/>
              </a:rPr>
              <a:t>Πολεοδομικός εξοπλισμός οικισμών</a:t>
            </a:r>
            <a:endParaRPr lang="el-GR" sz="2000"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571472" y="4714884"/>
            <a:ext cx="6786610" cy="285752"/>
          </a:xfrm>
        </p:spPr>
        <p:txBody>
          <a:bodyPr/>
          <a:lstStyle/>
          <a:p>
            <a:r>
              <a:rPr lang="el-GR" sz="1400" dirty="0" smtClean="0">
                <a:latin typeface="Arial" pitchFamily="34" charset="0"/>
                <a:cs typeface="Arial" pitchFamily="34" charset="0"/>
              </a:rPr>
              <a:t>Αναγκαίες εξυπηρετήσεις και κοινόχρηστοι χώροι</a:t>
            </a:r>
            <a:endParaRPr lang="el-GR" sz="1400" dirty="0">
              <a:latin typeface="Arial" pitchFamily="34" charset="0"/>
              <a:cs typeface="Arial" pitchFamily="34" charset="0"/>
            </a:endParaRPr>
          </a:p>
        </p:txBody>
      </p:sp>
      <p:sp>
        <p:nvSpPr>
          <p:cNvPr id="5" name="Content Placeholder 4"/>
          <p:cNvSpPr>
            <a:spLocks noGrp="1"/>
          </p:cNvSpPr>
          <p:nvPr>
            <p:ph sz="quarter" idx="2"/>
          </p:nvPr>
        </p:nvSpPr>
        <p:spPr>
          <a:xfrm>
            <a:off x="0" y="4929198"/>
            <a:ext cx="9001156" cy="2643206"/>
          </a:xfrm>
        </p:spPr>
        <p:txBody>
          <a:bodyPr numCol="2">
            <a:noAutofit/>
          </a:bodyPr>
          <a:lstStyle/>
          <a:p>
            <a:pPr lvl="0"/>
            <a:r>
              <a:rPr lang="el-GR" sz="1400" dirty="0" smtClean="0">
                <a:latin typeface="Arial" pitchFamily="34" charset="0"/>
                <a:cs typeface="Arial" pitchFamily="34" charset="0"/>
              </a:rPr>
              <a:t>Κατασκευή βρεφονηπιακού σταθμού στην περιοχή Μήθυμνας – Βαφειού.</a:t>
            </a:r>
          </a:p>
          <a:p>
            <a:r>
              <a:rPr lang="el-GR" sz="1400" dirty="0" smtClean="0">
                <a:latin typeface="Arial" pitchFamily="34" charset="0"/>
                <a:cs typeface="Arial" pitchFamily="34" charset="0"/>
              </a:rPr>
              <a:t>Κατασκευή βρεφονηπιακού σταθμού στην Συκαμνιά. </a:t>
            </a:r>
          </a:p>
          <a:p>
            <a:pPr lvl="0"/>
            <a:r>
              <a:rPr lang="el-GR" sz="1400" dirty="0" smtClean="0">
                <a:latin typeface="Arial" pitchFamily="34" charset="0"/>
                <a:cs typeface="Arial" pitchFamily="34" charset="0"/>
              </a:rPr>
              <a:t>Δημιουργία χώρων στάθμευσης σε όλους τους οικισμούς, με πρώτη προτεραιότητα την Μήθυμνα και την Σκάλα </a:t>
            </a:r>
            <a:r>
              <a:rPr lang="el-GR" sz="1400" dirty="0" err="1" smtClean="0">
                <a:latin typeface="Arial" pitchFamily="34" charset="0"/>
                <a:cs typeface="Arial" pitchFamily="34" charset="0"/>
              </a:rPr>
              <a:t>Συκαμνιάς</a:t>
            </a:r>
            <a:endParaRPr lang="en-US" sz="1400" dirty="0" smtClean="0">
              <a:latin typeface="Arial" pitchFamily="34" charset="0"/>
              <a:cs typeface="Arial" pitchFamily="34" charset="0"/>
            </a:endParaRPr>
          </a:p>
          <a:p>
            <a:pPr lvl="0"/>
            <a:endParaRPr lang="en-US" sz="1400" dirty="0" smtClean="0">
              <a:latin typeface="Arial" pitchFamily="34" charset="0"/>
              <a:cs typeface="Arial" pitchFamily="34" charset="0"/>
            </a:endParaRPr>
          </a:p>
          <a:p>
            <a:pPr lvl="0"/>
            <a:endParaRPr lang="en-US" sz="1400" dirty="0" smtClean="0">
              <a:latin typeface="Arial" pitchFamily="34" charset="0"/>
              <a:cs typeface="Arial" pitchFamily="34" charset="0"/>
            </a:endParaRPr>
          </a:p>
          <a:p>
            <a:pPr lvl="0"/>
            <a:endParaRPr lang="en-US" sz="1400" dirty="0" smtClean="0">
              <a:latin typeface="Arial" pitchFamily="34" charset="0"/>
              <a:cs typeface="Arial" pitchFamily="34" charset="0"/>
            </a:endParaRPr>
          </a:p>
          <a:p>
            <a:pPr lvl="0">
              <a:buNone/>
            </a:pPr>
            <a:endParaRPr lang="el-GR" sz="1400" dirty="0" smtClean="0">
              <a:latin typeface="Arial" pitchFamily="34" charset="0"/>
              <a:cs typeface="Arial" pitchFamily="34" charset="0"/>
            </a:endParaRPr>
          </a:p>
          <a:p>
            <a:pPr lvl="0"/>
            <a:r>
              <a:rPr lang="el-GR" sz="1400" dirty="0" smtClean="0">
                <a:latin typeface="Arial" pitchFamily="34" charset="0"/>
                <a:cs typeface="Arial" pitchFamily="34" charset="0"/>
              </a:rPr>
              <a:t>Κατασκευή γηπέδου 5Χ5 και γηπέδου μπάσκετ στην περιοχή </a:t>
            </a:r>
            <a:r>
              <a:rPr lang="el-GR" sz="1400" dirty="0" err="1" smtClean="0">
                <a:latin typeface="Arial" pitchFamily="34" charset="0"/>
                <a:cs typeface="Arial" pitchFamily="34" charset="0"/>
              </a:rPr>
              <a:t>Συκαμνιάς</a:t>
            </a:r>
            <a:r>
              <a:rPr lang="el-GR" sz="1400" dirty="0" smtClean="0">
                <a:latin typeface="Arial" pitchFamily="34" charset="0"/>
                <a:cs typeface="Arial" pitchFamily="34" charset="0"/>
              </a:rPr>
              <a:t>- Σκάλας </a:t>
            </a:r>
            <a:r>
              <a:rPr lang="el-GR" sz="1400" dirty="0" err="1" smtClean="0">
                <a:latin typeface="Arial" pitchFamily="34" charset="0"/>
                <a:cs typeface="Arial" pitchFamily="34" charset="0"/>
              </a:rPr>
              <a:t>Συκαμνιάς</a:t>
            </a:r>
            <a:endParaRPr lang="el-GR" sz="1400" dirty="0" smtClean="0">
              <a:latin typeface="Arial" pitchFamily="34" charset="0"/>
              <a:cs typeface="Arial" pitchFamily="34" charset="0"/>
            </a:endParaRPr>
          </a:p>
          <a:p>
            <a:pPr lvl="0"/>
            <a:r>
              <a:rPr lang="el-GR" sz="1400" dirty="0" smtClean="0">
                <a:latin typeface="Arial" pitchFamily="34" charset="0"/>
                <a:cs typeface="Arial" pitchFamily="34" charset="0"/>
              </a:rPr>
              <a:t>Δημιουργία κοινόχρηστων χώρων και χώρων πρασίνου σε όλους τους οικισμούς, σύμφωνα με τα πολεοδομικά σταθερότυπα</a:t>
            </a:r>
          </a:p>
          <a:p>
            <a:pPr lvl="0"/>
            <a:endParaRPr lang="el-GR" sz="1400" dirty="0" smtClean="0">
              <a:latin typeface="Arial" pitchFamily="34" charset="0"/>
              <a:cs typeface="Arial" pitchFamily="34" charset="0"/>
            </a:endParaRPr>
          </a:p>
          <a:p>
            <a:pPr lvl="0"/>
            <a:endParaRPr lang="el-GR" sz="1400" dirty="0" smtClean="0">
              <a:latin typeface="Arial" pitchFamily="34" charset="0"/>
              <a:cs typeface="Arial" pitchFamily="34" charset="0"/>
            </a:endParaRPr>
          </a:p>
          <a:p>
            <a:endParaRPr lang="el-GR" sz="1400" dirty="0" smtClean="0">
              <a:latin typeface="Arial" pitchFamily="34" charset="0"/>
              <a:cs typeface="Arial" pitchFamily="34" charset="0"/>
            </a:endParaRPr>
          </a:p>
          <a:p>
            <a:endParaRPr lang="el-GR" sz="1400" dirty="0"/>
          </a:p>
        </p:txBody>
      </p:sp>
      <p:graphicFrame>
        <p:nvGraphicFramePr>
          <p:cNvPr id="6" name="5 - Πίνακας"/>
          <p:cNvGraphicFramePr>
            <a:graphicFrameLocks noGrp="1"/>
          </p:cNvGraphicFramePr>
          <p:nvPr/>
        </p:nvGraphicFramePr>
        <p:xfrm>
          <a:off x="214282" y="428604"/>
          <a:ext cx="8715435" cy="4147442"/>
        </p:xfrm>
        <a:graphic>
          <a:graphicData uri="http://schemas.openxmlformats.org/drawingml/2006/table">
            <a:tbl>
              <a:tblPr/>
              <a:tblGrid>
                <a:gridCol w="714377"/>
                <a:gridCol w="500066"/>
                <a:gridCol w="857257"/>
                <a:gridCol w="1214446"/>
                <a:gridCol w="571504"/>
                <a:gridCol w="136168"/>
                <a:gridCol w="149584"/>
                <a:gridCol w="101995"/>
                <a:gridCol w="226421"/>
                <a:gridCol w="743154"/>
                <a:gridCol w="571504"/>
                <a:gridCol w="642944"/>
                <a:gridCol w="642942"/>
                <a:gridCol w="1643073"/>
              </a:tblGrid>
              <a:tr h="227638">
                <a:tc gridSpan="4">
                  <a:txBody>
                    <a:bodyPr/>
                    <a:lstStyle/>
                    <a:p>
                      <a:pPr algn="ctr" fontAlgn="ctr"/>
                      <a:r>
                        <a:rPr lang="el-GR" sz="500" b="1" i="0" u="none" strike="noStrike" dirty="0" err="1">
                          <a:solidFill>
                            <a:srgbClr val="000000"/>
                          </a:solidFill>
                          <a:latin typeface="Arial"/>
                        </a:rPr>
                        <a:t>Δ.Ε</a:t>
                      </a:r>
                      <a:r>
                        <a:rPr lang="el-GR" sz="500" b="1" i="0" u="none" strike="noStrike" dirty="0">
                          <a:solidFill>
                            <a:srgbClr val="000000"/>
                          </a:solidFill>
                          <a:latin typeface="Arial"/>
                        </a:rPr>
                        <a:t>. </a:t>
                      </a:r>
                      <a:r>
                        <a:rPr lang="el-GR" sz="500" b="1" i="0" u="none" strike="noStrike" dirty="0" err="1">
                          <a:solidFill>
                            <a:srgbClr val="000000"/>
                          </a:solidFill>
                          <a:latin typeface="Arial"/>
                        </a:rPr>
                        <a:t>ΜΗΘΥΜΝΑΣ</a:t>
                      </a:r>
                      <a:endParaRPr lang="el-GR" sz="500" b="1" i="0" u="none" strike="noStrike" dirty="0">
                        <a:solidFill>
                          <a:srgbClr val="000000"/>
                        </a:solidFill>
                        <a:latin typeface="Arial"/>
                      </a:endParaRP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gridSpan="5">
                  <a:txBody>
                    <a:bodyPr/>
                    <a:lstStyle/>
                    <a:p>
                      <a:pPr algn="ctr" fontAlgn="ctr"/>
                      <a:r>
                        <a:rPr lang="el-GR" sz="500" b="1" i="0" u="none" strike="noStrike">
                          <a:solidFill>
                            <a:srgbClr val="000000"/>
                          </a:solidFill>
                          <a:latin typeface="Arial"/>
                        </a:rPr>
                        <a:t>ΕΞΥΠΗΡΕΤΟΥΜΕΝΟΣ ΠΛΗΘΥΣΜΟΣ (2025)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500" b="1" i="0" u="none" strike="noStrike">
                          <a:solidFill>
                            <a:srgbClr val="000000"/>
                          </a:solidFill>
                          <a:latin typeface="Arial"/>
                        </a:rPr>
                        <a:t>ΣΤΑΘΕΡΟΤΥΠΟ ΓΗΣ (τμ/χρήστη)</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500" b="1" i="0" u="none" strike="noStrike">
                          <a:solidFill>
                            <a:srgbClr val="000000"/>
                          </a:solidFill>
                          <a:latin typeface="Arial"/>
                        </a:rPr>
                        <a:t>ΣΥΝΟΛΟ ΑΝΑΓΚΑΙΑΣ ΓΗΣ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500" b="1" i="0" u="none" strike="noStrike">
                          <a:solidFill>
                            <a:srgbClr val="000000"/>
                          </a:solidFill>
                          <a:latin typeface="Arial"/>
                        </a:rPr>
                        <a:t>ΔΙΑΤΙΘΕΜΕΝΗ ΓΗ</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500" b="1" i="0" u="none" strike="noStrike">
                          <a:solidFill>
                            <a:srgbClr val="000000"/>
                          </a:solidFill>
                          <a:latin typeface="Arial"/>
                        </a:rPr>
                        <a:t>ΑΝΑΓΚΑΙΑ ΝΕΑ ΓΗ</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500" b="1" i="0" u="none" strike="noStrike">
                          <a:solidFill>
                            <a:srgbClr val="000000"/>
                          </a:solidFill>
                          <a:latin typeface="Arial"/>
                        </a:rPr>
                        <a:t>ΑΡΙΘΜΟΣ ΜΟΝΑΔΩΝ</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1">
                <a:tc gridSpan="3">
                  <a:txBody>
                    <a:bodyPr/>
                    <a:lstStyle/>
                    <a:p>
                      <a:pPr algn="ctr" fontAlgn="ctr"/>
                      <a:r>
                        <a:rPr lang="el-GR" sz="800" b="1" i="0" u="none" strike="noStrike" dirty="0">
                          <a:solidFill>
                            <a:srgbClr val="000000"/>
                          </a:solidFill>
                          <a:latin typeface="Arial"/>
                        </a:rPr>
                        <a:t>ΛΕΙΤΟΥΡΓΙΕΣ</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fontAlgn="ctr"/>
                      <a:r>
                        <a:rPr lang="el-GR" sz="800" b="1" i="0" u="none" strike="noStrike" dirty="0">
                          <a:solidFill>
                            <a:srgbClr val="000000"/>
                          </a:solidFill>
                          <a:latin typeface="Arial"/>
                        </a:rPr>
                        <a:t>ΧΡΗΣΕΙΣ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l-GR" sz="800" b="1" i="0" u="none" strike="noStrike" dirty="0">
                          <a:solidFill>
                            <a:srgbClr val="000000"/>
                          </a:solidFill>
                          <a:latin typeface="Arial"/>
                        </a:rPr>
                        <a:t>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fontAlgn="ctr"/>
                      <a:r>
                        <a:rPr lang="el-GR" sz="800" b="1" i="0" u="none" strike="noStrike" dirty="0">
                          <a:solidFill>
                            <a:srgbClr val="000000"/>
                          </a:solidFill>
                          <a:latin typeface="Arial"/>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fontAlgn="ctr"/>
                      <a:r>
                        <a:rPr lang="el-GR" sz="800" b="1" i="0" u="none" strike="noStrike" dirty="0">
                          <a:solidFill>
                            <a:srgbClr val="000000"/>
                          </a:solidFill>
                          <a:latin typeface="Arial"/>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800" b="1" i="0" u="none" strike="noStrike" dirty="0">
                          <a:solidFill>
                            <a:srgbClr val="000000"/>
                          </a:solidFill>
                          <a:latin typeface="Arial"/>
                        </a:rPr>
                        <a:t>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800" b="1" i="0" u="none" strike="noStrike" dirty="0">
                          <a:solidFill>
                            <a:srgbClr val="000000"/>
                          </a:solidFill>
                          <a:latin typeface="Arial"/>
                        </a:rPr>
                        <a:t>3</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1" i="0" u="none" strike="noStrike" dirty="0">
                          <a:solidFill>
                            <a:srgbClr val="000000"/>
                          </a:solidFill>
                          <a:latin typeface="Arial"/>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1" i="0" u="none" strike="noStrike" dirty="0">
                          <a:solidFill>
                            <a:srgbClr val="000000"/>
                          </a:solidFill>
                          <a:latin typeface="Arial"/>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1" i="0" u="none" strike="noStrike" dirty="0">
                          <a:solidFill>
                            <a:srgbClr val="000000"/>
                          </a:solidFill>
                          <a:latin typeface="Arial"/>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09">
                <a:tc rowSpan="12">
                  <a:txBody>
                    <a:bodyPr/>
                    <a:lstStyle/>
                    <a:p>
                      <a:pPr algn="ctr" fontAlgn="ctr"/>
                      <a:r>
                        <a:rPr lang="el-GR" sz="1000" b="1" i="0" u="none" strike="noStrike" dirty="0">
                          <a:solidFill>
                            <a:srgbClr val="000000"/>
                          </a:solidFill>
                          <a:latin typeface="Arial"/>
                        </a:rPr>
                        <a:t>ΚΟΙΝΩΦΕΛΗ</a:t>
                      </a:r>
                    </a:p>
                  </a:txBody>
                  <a:tcPr marL="4838" marR="4838" marT="4838"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500" b="0" i="0" u="none" strike="noStrike">
                          <a:solidFill>
                            <a:srgbClr val="000000"/>
                          </a:solidFill>
                          <a:latin typeface="Arial"/>
                        </a:rPr>
                        <a:t>1.1</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ΔΙΟΙΚΗΣΗ</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ΚΤΙΡΙΟ </a:t>
                      </a:r>
                      <a:r>
                        <a:rPr lang="el-GR" sz="800" b="0" i="0" u="none" strike="noStrike" dirty="0" err="1">
                          <a:solidFill>
                            <a:srgbClr val="000000"/>
                          </a:solidFill>
                          <a:latin typeface="Arial"/>
                        </a:rPr>
                        <a:t>Δ.Ε</a:t>
                      </a:r>
                      <a:r>
                        <a:rPr lang="el-GR" sz="800" b="0" i="0" u="none" strike="noStrike" dirty="0">
                          <a:solidFill>
                            <a:srgbClr val="000000"/>
                          </a:solidFill>
                          <a:latin typeface="Arial"/>
                        </a:rPr>
                        <a:t>. </a:t>
                      </a:r>
                      <a:r>
                        <a:rPr lang="el-GR" sz="800" b="0" i="0" u="none" strike="noStrike" dirty="0" err="1">
                          <a:solidFill>
                            <a:srgbClr val="000000"/>
                          </a:solidFill>
                          <a:latin typeface="Arial"/>
                        </a:rPr>
                        <a:t>ΜΗΘΥΜΝΑΣ</a:t>
                      </a:r>
                      <a:endParaRPr lang="el-GR" sz="800" b="0" i="0" u="none" strike="noStrike" dirty="0">
                        <a:solidFill>
                          <a:srgbClr val="000000"/>
                        </a:solidFill>
                        <a:latin typeface="Arial"/>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0,2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596</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720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____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Υπάρχει στην Μήθυμνα</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09">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err="1">
                          <a:solidFill>
                            <a:srgbClr val="000000"/>
                          </a:solidFill>
                          <a:latin typeface="Arial"/>
                        </a:rPr>
                        <a:t>ΚΕΠ</a:t>
                      </a:r>
                      <a:endParaRPr lang="el-GR" sz="800" b="0" i="0" u="none" strike="noStrike" dirty="0">
                        <a:solidFill>
                          <a:srgbClr val="000000"/>
                        </a:solidFill>
                        <a:latin typeface="Arial"/>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120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Υπάρχει στην Μήθυμνα</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527">
                <a:tc vMerge="1">
                  <a:txBody>
                    <a:bodyPr/>
                    <a:lstStyle/>
                    <a:p>
                      <a:endParaRPr lang="el-GR"/>
                    </a:p>
                  </a:txBody>
                  <a:tcPr/>
                </a:tc>
                <a:tc>
                  <a:txBody>
                    <a:bodyPr/>
                    <a:lstStyle/>
                    <a:p>
                      <a:pPr algn="ctr" fontAlgn="ctr"/>
                      <a:r>
                        <a:rPr lang="el-GR" sz="500" b="0" i="0" u="none" strike="noStrike">
                          <a:solidFill>
                            <a:srgbClr val="000000"/>
                          </a:solidFill>
                          <a:latin typeface="Arial"/>
                        </a:rPr>
                        <a:t>1.2</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a:solidFill>
                            <a:srgbClr val="000000"/>
                          </a:solidFill>
                          <a:latin typeface="Calibri"/>
                        </a:rPr>
                        <a:t>ΕΚΠΑΙΔΕΥΣΗ</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ΝΗΠΙΑΓΩΓΕΙΟ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dirty="0">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60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l-GR" sz="900" b="0" i="0" u="none" strike="noStrike" dirty="0">
                          <a:solidFill>
                            <a:srgbClr val="000000"/>
                          </a:solidFill>
                          <a:latin typeface="Calibri"/>
                        </a:rPr>
                        <a:t>3880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l-GR" sz="900" b="0" i="0" u="none" strike="noStrike">
                          <a:solidFill>
                            <a:srgbClr val="000000"/>
                          </a:solidFill>
                          <a:latin typeface="Calibri"/>
                        </a:rPr>
                        <a:t>16603</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Υπάρχει σε Μήθυμνα και </a:t>
                      </a:r>
                      <a:r>
                        <a:rPr lang="el-GR" sz="800" b="0" i="0" u="none" strike="noStrike" dirty="0" err="1">
                          <a:solidFill>
                            <a:srgbClr val="000000"/>
                          </a:solidFill>
                          <a:latin typeface="Arial"/>
                        </a:rPr>
                        <a:t>Λεπέτυμνο</a:t>
                      </a:r>
                      <a:endParaRPr lang="el-GR" sz="800" b="0" i="0" u="none" strike="noStrike" dirty="0">
                        <a:solidFill>
                          <a:srgbClr val="000000"/>
                        </a:solidFill>
                        <a:latin typeface="Arial"/>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527">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ΔΗΜΟΤΙΚΟ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solidFill>
                            <a:srgbClr val="000000"/>
                          </a:solidFill>
                          <a:latin typeface="Calibri"/>
                        </a:rPr>
                        <a:t>10%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298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800" b="0" i="0" u="none" strike="noStrike" dirty="0">
                          <a:solidFill>
                            <a:srgbClr val="000000"/>
                          </a:solidFill>
                          <a:latin typeface="Arial"/>
                        </a:rPr>
                        <a:t>Υπάρχει σε Μήθυμνα και </a:t>
                      </a:r>
                      <a:r>
                        <a:rPr lang="el-GR" sz="800" b="0" i="0" u="none" strike="noStrike" dirty="0" err="1">
                          <a:solidFill>
                            <a:srgbClr val="000000"/>
                          </a:solidFill>
                          <a:latin typeface="Arial"/>
                        </a:rPr>
                        <a:t>Συκαμνιά</a:t>
                      </a:r>
                      <a:endParaRPr lang="el-GR" sz="800" b="0" i="0" u="none" strike="noStrike" dirty="0">
                        <a:solidFill>
                          <a:srgbClr val="000000"/>
                        </a:solidFill>
                        <a:latin typeface="Arial"/>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09">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ΓΥΜΝΑΣΙΟ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solidFill>
                            <a:srgbClr val="000000"/>
                          </a:solidFill>
                          <a:latin typeface="Calibri"/>
                        </a:rPr>
                        <a:t>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149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rowSpan="2">
                  <a:txBody>
                    <a:bodyPr/>
                    <a:lstStyle/>
                    <a:p>
                      <a:pPr algn="ctr" fontAlgn="ctr"/>
                      <a:r>
                        <a:rPr lang="el-GR" sz="800" b="0" i="0" u="none" strike="noStrike" dirty="0">
                          <a:solidFill>
                            <a:srgbClr val="000000"/>
                          </a:solidFill>
                          <a:latin typeface="Arial"/>
                        </a:rPr>
                        <a:t>Οι ανάγκες της </a:t>
                      </a:r>
                      <a:r>
                        <a:rPr lang="el-GR" sz="800" b="0" i="0" u="none" strike="noStrike" dirty="0" err="1">
                          <a:solidFill>
                            <a:srgbClr val="000000"/>
                          </a:solidFill>
                          <a:latin typeface="Arial"/>
                        </a:rPr>
                        <a:t>Δ.Ε</a:t>
                      </a:r>
                      <a:r>
                        <a:rPr lang="el-GR" sz="800" b="0" i="0" u="none" strike="noStrike" dirty="0">
                          <a:solidFill>
                            <a:srgbClr val="000000"/>
                          </a:solidFill>
                          <a:latin typeface="Arial"/>
                        </a:rPr>
                        <a:t>. Καλύπτονται από Γυμνάσιο και </a:t>
                      </a:r>
                      <a:r>
                        <a:rPr lang="el-GR" sz="800" b="0" i="0" u="none" strike="noStrike" dirty="0" err="1">
                          <a:solidFill>
                            <a:srgbClr val="000000"/>
                          </a:solidFill>
                          <a:latin typeface="Arial"/>
                        </a:rPr>
                        <a:t>Λυκειο</a:t>
                      </a:r>
                      <a:r>
                        <a:rPr lang="el-GR" sz="800" b="0" i="0" u="none" strike="noStrike" dirty="0">
                          <a:solidFill>
                            <a:srgbClr val="000000"/>
                          </a:solidFill>
                          <a:latin typeface="Arial"/>
                        </a:rPr>
                        <a:t> στην Πέτρα και στον Μανταμάδο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47">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ΛΥΚΕΙΟ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solidFill>
                            <a:srgbClr val="000000"/>
                          </a:solidFill>
                          <a:latin typeface="Calibri"/>
                        </a:rPr>
                        <a:t>4%</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119</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l-GR"/>
                    </a:p>
                  </a:txBody>
                  <a:tcPr/>
                </a:tc>
                <a:tc vMerge="1">
                  <a:txBody>
                    <a:bodyPr/>
                    <a:lstStyle/>
                    <a:p>
                      <a:endParaRPr lang="el-GR"/>
                    </a:p>
                  </a:txBody>
                  <a:tcPr/>
                </a:tc>
              </a:tr>
              <a:tr h="336876">
                <a:tc vMerge="1">
                  <a:txBody>
                    <a:bodyPr/>
                    <a:lstStyle/>
                    <a:p>
                      <a:endParaRPr lang="el-GR"/>
                    </a:p>
                  </a:txBody>
                  <a:tcPr/>
                </a:tc>
                <a:tc>
                  <a:txBody>
                    <a:bodyPr/>
                    <a:lstStyle/>
                    <a:p>
                      <a:pPr algn="ctr" fontAlgn="ctr"/>
                      <a:r>
                        <a:rPr lang="el-GR" sz="500" b="0" i="0" u="none" strike="noStrike">
                          <a:solidFill>
                            <a:srgbClr val="000000"/>
                          </a:solidFill>
                          <a:latin typeface="Arial"/>
                        </a:rPr>
                        <a:t>1.3</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ΥΓΕΙΑ - ΠΡΟΝΟΙΑ</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ΒΡΕΦΟΝΗΠΙΑΚΟΣ ΣΤΑΘΜΟΣ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a:solidFill>
                            <a:srgbClr val="000000"/>
                          </a:solidFill>
                          <a:latin typeface="Calibri"/>
                        </a:rPr>
                        <a:t>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l-GR" sz="800" b="0" i="0" u="none" strike="noStrike" dirty="0">
                          <a:solidFill>
                            <a:srgbClr val="000000"/>
                          </a:solidFill>
                          <a:latin typeface="Calibri"/>
                        </a:rPr>
                        <a:t>60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l-GR" sz="600" b="0" i="0" u="none" strike="noStrike">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7</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417</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417</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Σύμφωνα με τις προδιαγραφές απαιτείται ένας ανά οικισμό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0020">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ΠΕΡΙΦΕΡΕΙΑΚΟ ΙΑΤΡΕΙΟ </a:t>
                      </a:r>
                      <a:r>
                        <a:rPr lang="el-GR" sz="800" b="0" i="0" u="none" strike="noStrike" dirty="0" err="1">
                          <a:solidFill>
                            <a:srgbClr val="000000"/>
                          </a:solidFill>
                          <a:latin typeface="Arial"/>
                        </a:rPr>
                        <a:t>Α'ΒΑΘΜΙΑΣ</a:t>
                      </a:r>
                      <a:r>
                        <a:rPr lang="el-GR" sz="800" b="0" i="0" u="none" strike="noStrike" dirty="0">
                          <a:solidFill>
                            <a:srgbClr val="000000"/>
                          </a:solidFill>
                          <a:latin typeface="Arial"/>
                        </a:rPr>
                        <a:t> ΠΕΡΙΘΑΛΨΗΣ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0,1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298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Υπάρχουν σε όλους τους οικισμούς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017">
                <a:tc vMerge="1">
                  <a:txBody>
                    <a:bodyPr/>
                    <a:lstStyle/>
                    <a:p>
                      <a:endParaRPr lang="el-GR"/>
                    </a:p>
                  </a:txBody>
                  <a:tcPr/>
                </a:tc>
                <a:tc>
                  <a:txBody>
                    <a:bodyPr/>
                    <a:lstStyle/>
                    <a:p>
                      <a:pPr algn="ctr" fontAlgn="ctr"/>
                      <a:r>
                        <a:rPr lang="el-GR" sz="600" b="0" i="0" u="none" strike="noStrike">
                          <a:solidFill>
                            <a:srgbClr val="000000"/>
                          </a:solidFill>
                          <a:latin typeface="Calibri"/>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err="1">
                          <a:solidFill>
                            <a:srgbClr val="000000"/>
                          </a:solidFill>
                          <a:latin typeface="Arial"/>
                        </a:rPr>
                        <a:t>ΚΑΠΗ</a:t>
                      </a:r>
                      <a:endParaRPr lang="el-GR" sz="800" b="0" i="0" u="none" strike="noStrike" dirty="0">
                        <a:solidFill>
                          <a:srgbClr val="000000"/>
                        </a:solidFill>
                        <a:latin typeface="Arial"/>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0,1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298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298</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Σύμφωνα με τις προδιαγραφές απαιτείται ένας ανά οικισμό</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299">
                <a:tc vMerge="1">
                  <a:txBody>
                    <a:bodyPr/>
                    <a:lstStyle/>
                    <a:p>
                      <a:endParaRPr lang="el-GR"/>
                    </a:p>
                  </a:txBody>
                  <a:tcPr/>
                </a:tc>
                <a:tc>
                  <a:txBody>
                    <a:bodyPr/>
                    <a:lstStyle/>
                    <a:p>
                      <a:pPr algn="ctr" fontAlgn="ctr"/>
                      <a:r>
                        <a:rPr lang="el-GR" sz="500" b="0" i="0" u="none" strike="noStrike">
                          <a:solidFill>
                            <a:srgbClr val="000000"/>
                          </a:solidFill>
                          <a:latin typeface="Arial"/>
                        </a:rPr>
                        <a:t>1.4</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ΠΟΛΙΤΙΣΤΙΚΑ</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ΧΩΡΟΣ ΕΚΔΗΛΩΣΕΩΝ - ΠΟΛΙΤΙΣΤΙΚΟ ΚΕΝΤΡΟ</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0,2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596</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Οι ανάγκες της </a:t>
                      </a:r>
                      <a:r>
                        <a:rPr lang="el-GR" sz="800" b="0" i="0" u="none" strike="noStrike" dirty="0" err="1">
                          <a:solidFill>
                            <a:srgbClr val="000000"/>
                          </a:solidFill>
                          <a:latin typeface="Arial"/>
                        </a:rPr>
                        <a:t>Δ.Ε</a:t>
                      </a:r>
                      <a:r>
                        <a:rPr lang="el-GR" sz="800" b="0" i="0" u="none" strike="noStrike" dirty="0">
                          <a:solidFill>
                            <a:srgbClr val="000000"/>
                          </a:solidFill>
                          <a:latin typeface="Arial"/>
                        </a:rPr>
                        <a:t>. καλύπτονται από 4 κτίρια πολιτιστικών εκδηλώσεων</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42">
                <a:tc vMerge="1">
                  <a:txBody>
                    <a:bodyPr/>
                    <a:lstStyle/>
                    <a:p>
                      <a:endParaRPr lang="el-GR"/>
                    </a:p>
                  </a:txBody>
                  <a:tcPr/>
                </a:tc>
                <a:tc>
                  <a:txBody>
                    <a:bodyPr/>
                    <a:lstStyle/>
                    <a:p>
                      <a:pPr algn="ctr" fontAlgn="ctr"/>
                      <a:r>
                        <a:rPr lang="el-GR" sz="500" b="0" i="0" u="none" strike="noStrike">
                          <a:solidFill>
                            <a:srgbClr val="000000"/>
                          </a:solidFill>
                          <a:latin typeface="Arial"/>
                        </a:rPr>
                        <a:t> </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ΝΑΟΙ</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1,5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4470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8174</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600" b="0" i="0" u="none" strike="noStrike">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42">
                <a:tc vMerge="1">
                  <a:txBody>
                    <a:bodyPr/>
                    <a:lstStyle/>
                    <a:p>
                      <a:endParaRPr lang="el-GR"/>
                    </a:p>
                  </a:txBody>
                  <a:tcPr/>
                </a:tc>
                <a:tc>
                  <a:txBody>
                    <a:bodyPr/>
                    <a:lstStyle/>
                    <a:p>
                      <a:pPr algn="ctr" fontAlgn="ctr"/>
                      <a:r>
                        <a:rPr lang="el-GR" sz="500" b="0" i="0" u="none" strike="noStrike">
                          <a:solidFill>
                            <a:srgbClr val="000000"/>
                          </a:solidFill>
                          <a:latin typeface="Arial"/>
                        </a:rPr>
                        <a:t>1.5</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900" b="1" i="0" u="none" strike="noStrike" dirty="0">
                          <a:solidFill>
                            <a:srgbClr val="000000"/>
                          </a:solidFill>
                          <a:latin typeface="Calibri"/>
                        </a:rPr>
                        <a:t>ΑΘΛΗΤΙΣΜΟΣ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ΧΩΡΟΙ ΑΘΛΗΣΗΣ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2980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5,5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16390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900" b="0" i="0" u="none" strike="noStrike">
                          <a:solidFill>
                            <a:srgbClr val="000000"/>
                          </a:solidFill>
                          <a:latin typeface="Calibri"/>
                        </a:rPr>
                        <a:t>20741</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___</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l-GR" sz="600" b="0" i="0" u="none" strike="noStrike">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60">
                <a:tc rowSpan="4">
                  <a:txBody>
                    <a:bodyPr/>
                    <a:lstStyle/>
                    <a:p>
                      <a:pPr algn="ctr" fontAlgn="ctr"/>
                      <a:r>
                        <a:rPr lang="el-GR" sz="1000" b="1" i="0" u="none" strike="noStrike" dirty="0">
                          <a:solidFill>
                            <a:srgbClr val="000000"/>
                          </a:solidFill>
                          <a:latin typeface="Arial"/>
                        </a:rPr>
                        <a:t>ΚΟΙΝΟΧΡΗΣΤΑ</a:t>
                      </a:r>
                    </a:p>
                  </a:txBody>
                  <a:tcPr marL="4838" marR="4838" marT="48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l-GR" sz="500" b="0" i="0" u="none" strike="noStrike">
                          <a:solidFill>
                            <a:srgbClr val="000000"/>
                          </a:solidFill>
                          <a:latin typeface="Arial"/>
                        </a:rPr>
                        <a:t>2.1</a:t>
                      </a: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l-GR" sz="900" b="1" i="0" u="none" strike="noStrike" dirty="0">
                          <a:solidFill>
                            <a:srgbClr val="000000"/>
                          </a:solidFill>
                          <a:latin typeface="Calibri"/>
                        </a:rPr>
                        <a:t>ΕΛΕΥΘΕΡΟΙ ΧΩΡΟΙ</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800" b="0" i="0" u="none" strike="noStrike" dirty="0">
                          <a:solidFill>
                            <a:srgbClr val="000000"/>
                          </a:solidFill>
                          <a:latin typeface="Arial"/>
                        </a:rPr>
                        <a:t>ΠΛΑΤΕΙΕΣ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2</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3">
                  <a:txBody>
                    <a:bodyPr/>
                    <a:lstStyle/>
                    <a:p>
                      <a:pPr algn="ctr" fontAlgn="ctr"/>
                      <a:r>
                        <a:rPr lang="el-GR" sz="1000" b="0" i="0" u="none" strike="noStrike" dirty="0">
                          <a:solidFill>
                            <a:srgbClr val="000000"/>
                          </a:solidFill>
                          <a:latin typeface="Calibri"/>
                        </a:rPr>
                        <a:t>Υπολογίζονται ανά οικισμό</a:t>
                      </a:r>
                    </a:p>
                  </a:txBody>
                  <a:tcPr marL="4838" marR="4838" marT="48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el-GR"/>
                    </a:p>
                  </a:txBody>
                  <a:tcPr/>
                </a:tc>
                <a:tc rowSpan="4" hMerge="1">
                  <a:txBody>
                    <a:bodyPr/>
                    <a:lstStyle/>
                    <a:p>
                      <a:endParaRPr lang="el-GR"/>
                    </a:p>
                  </a:txBody>
                  <a:tcPr/>
                </a:tc>
              </a:tr>
              <a:tr h="248290">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800" b="0" i="0" u="none" strike="noStrike" dirty="0">
                          <a:solidFill>
                            <a:srgbClr val="000000"/>
                          </a:solidFill>
                          <a:latin typeface="Arial"/>
                        </a:rPr>
                        <a:t>ΠΑΡΚΑ/ΝΗΣΙΔΕΣ ΠΡΑΣΙΝΟΥ</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a:solidFill>
                            <a:srgbClr val="000000"/>
                          </a:solidFill>
                          <a:latin typeface="Calibri"/>
                        </a:rPr>
                        <a:t>1,5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r h="280048">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800" b="0" i="0" u="none" strike="noStrike" dirty="0">
                          <a:solidFill>
                            <a:srgbClr val="000000"/>
                          </a:solidFill>
                          <a:latin typeface="Arial"/>
                        </a:rPr>
                        <a:t>ΠΑΙΔΙΚΕΣ ΧΑΡΕΣ</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l-GR" sz="8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fontAlgn="ctr"/>
                      <a:r>
                        <a:rPr lang="el-GR" sz="900" b="0" i="0" u="none" strike="noStrike" dirty="0">
                          <a:solidFill>
                            <a:srgbClr val="000000"/>
                          </a:solidFill>
                          <a:latin typeface="Calibri"/>
                        </a:rPr>
                        <a:t>0,75</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900" b="0" i="0" u="none" strike="noStrike" dirty="0">
                          <a:solidFill>
                            <a:srgbClr val="000000"/>
                          </a:solidFill>
                          <a:latin typeface="Calibri"/>
                        </a:rPr>
                        <a:t>0</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r h="361228">
                <a:tc vMerge="1">
                  <a:txBody>
                    <a:bodyPr/>
                    <a:lstStyle/>
                    <a:p>
                      <a:endParaRPr lang="el-GR"/>
                    </a:p>
                  </a:txBody>
                  <a:tcPr/>
                </a:tc>
                <a:tc gridSpan="3">
                  <a:txBody>
                    <a:bodyPr/>
                    <a:lstStyle/>
                    <a:p>
                      <a:pPr algn="ctr" fontAlgn="b"/>
                      <a:r>
                        <a:rPr lang="el-GR" sz="1000" b="0" i="0" u="none" strike="noStrike" dirty="0" smtClean="0">
                          <a:solidFill>
                            <a:srgbClr val="000000"/>
                          </a:solidFill>
                          <a:latin typeface="Calibri"/>
                        </a:rPr>
                        <a:t>ΔΙΚΤΥΟ ΚΥΚΛΟΦΟΡΙΑΣ</a:t>
                      </a:r>
                      <a:endParaRPr lang="el-GR" sz="1000" b="0" i="0" u="none" strike="noStrike" dirty="0">
                        <a:solidFill>
                          <a:srgbClr val="000000"/>
                        </a:solidFill>
                        <a:latin typeface="Calibri"/>
                      </a:endParaRPr>
                    </a:p>
                  </a:txBody>
                  <a:tcPr marL="4838" marR="4838" marT="48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6">
                  <a:txBody>
                    <a:bodyPr/>
                    <a:lstStyle/>
                    <a:p>
                      <a:pPr algn="ctr" fontAlgn="b"/>
                      <a:r>
                        <a:rPr lang="el-GR" sz="1000" b="0" i="0" u="none" strike="noStrike" dirty="0">
                          <a:solidFill>
                            <a:srgbClr val="000000"/>
                          </a:solidFill>
                          <a:latin typeface="Calibri"/>
                        </a:rPr>
                        <a:t>      Ε ≥ του 7% της επιφάνειας </a:t>
                      </a:r>
                      <a:r>
                        <a:rPr lang="el-GR" sz="1000" b="0" i="0" u="none" strike="noStrike" dirty="0" smtClean="0">
                          <a:solidFill>
                            <a:srgbClr val="000000"/>
                          </a:solidFill>
                          <a:latin typeface="Calibri"/>
                        </a:rPr>
                        <a:t>του     οικισμού </a:t>
                      </a:r>
                      <a:endParaRPr lang="el-GR" sz="1000" b="0" i="0" u="none" strike="noStrike" dirty="0">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pPr algn="l" fontAlgn="b"/>
                      <a:endParaRPr lang="el-GR" sz="600" b="0" i="0" u="none" strike="noStrike" dirty="0">
                        <a:solidFill>
                          <a:srgbClr val="000000"/>
                        </a:solidFill>
                        <a:latin typeface="Calibri"/>
                      </a:endParaRP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pPr algn="l" fontAlgn="b"/>
                      <a:endParaRPr lang="el-GR" sz="600" b="0" i="0" u="none" strike="noStrike" dirty="0">
                        <a:solidFill>
                          <a:srgbClr val="000000"/>
                        </a:solidFill>
                        <a:latin typeface="Calibri"/>
                      </a:endParaRPr>
                    </a:p>
                  </a:txBody>
                  <a:tcPr marL="4838" marR="4838" marT="48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l-GR" sz="600" b="0" i="0" u="none" strike="noStrike" dirty="0">
                        <a:solidFill>
                          <a:srgbClr val="000000"/>
                        </a:solidFill>
                        <a:latin typeface="Calibri"/>
                      </a:endParaRP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l-GR" sz="1000" b="0" i="0" u="none" strike="noStrike" dirty="0">
                          <a:solidFill>
                            <a:srgbClr val="000000"/>
                          </a:solidFill>
                          <a:latin typeface="Calibri"/>
                        </a:rPr>
                        <a:t> </a:t>
                      </a:r>
                    </a:p>
                  </a:txBody>
                  <a:tcPr marL="4838" marR="4838" marT="48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l-GR"/>
                    </a:p>
                  </a:txBody>
                  <a:tcPr/>
                </a:tc>
                <a:tc hMerge="1" vMerge="1">
                  <a:txBody>
                    <a:bodyPr/>
                    <a:lstStyle/>
                    <a:p>
                      <a:endParaRPr lang="el-GR"/>
                    </a:p>
                  </a:txBody>
                  <a:tcPr/>
                </a:tc>
                <a:tc hMerge="1" vMerge="1">
                  <a:txBody>
                    <a:bodyPr/>
                    <a:lstStyle/>
                    <a:p>
                      <a:endParaRPr lang="el-GR"/>
                    </a:p>
                  </a:txBody>
                  <a:tcPr/>
                </a:tc>
              </a:tr>
            </a:tbl>
          </a:graphicData>
        </a:graphic>
      </p:graphicFrame>
    </p:spTree>
    <p:extLst>
      <p:ext uri="{BB962C8B-B14F-4D97-AF65-F5344CB8AC3E}">
        <p14:creationId xmlns:p14="http://schemas.microsoft.com/office/powerpoint/2010/main" xmlns="" val="1619825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ΕΥΧΑΡΙΣΤΟΥΜΕ</a:t>
            </a:r>
            <a:endParaRPr lang="el-GR" dirty="0"/>
          </a:p>
        </p:txBody>
      </p:sp>
    </p:spTree>
    <p:extLst>
      <p:ext uri="{BB962C8B-B14F-4D97-AF65-F5344CB8AC3E}">
        <p14:creationId xmlns:p14="http://schemas.microsoft.com/office/powerpoint/2010/main" xmlns="" val="1791073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435280" cy="656772"/>
          </a:xfrm>
        </p:spPr>
        <p:txBody>
          <a:bodyPr>
            <a:noAutofit/>
          </a:bodyPr>
          <a:lstStyle/>
          <a:p>
            <a:pPr algn="l"/>
            <a:r>
              <a:rPr lang="el-GR" sz="3000" dirty="0" smtClean="0"/>
              <a:t>Βασικοί στόχοι  της μελέτης</a:t>
            </a:r>
            <a:endParaRPr lang="el-GR" sz="3000" dirty="0"/>
          </a:p>
        </p:txBody>
      </p:sp>
      <p:sp>
        <p:nvSpPr>
          <p:cNvPr id="5" name="Content Placeholder 4"/>
          <p:cNvSpPr>
            <a:spLocks noGrp="1"/>
          </p:cNvSpPr>
          <p:nvPr>
            <p:ph sz="quarter" idx="2"/>
          </p:nvPr>
        </p:nvSpPr>
        <p:spPr>
          <a:xfrm>
            <a:off x="500034" y="1214422"/>
            <a:ext cx="8143932" cy="5500726"/>
          </a:xfrm>
        </p:spPr>
        <p:style>
          <a:lnRef idx="1">
            <a:schemeClr val="accent2"/>
          </a:lnRef>
          <a:fillRef idx="3">
            <a:schemeClr val="accent2"/>
          </a:fillRef>
          <a:effectRef idx="2">
            <a:schemeClr val="accent2"/>
          </a:effectRef>
          <a:fontRef idx="minor">
            <a:schemeClr val="lt1"/>
          </a:fontRef>
        </p:style>
        <p:txBody>
          <a:bodyPr>
            <a:normAutofit fontScale="85000" lnSpcReduction="10000"/>
          </a:bodyPr>
          <a:lstStyle/>
          <a:p>
            <a:pPr>
              <a:spcBef>
                <a:spcPts val="0"/>
              </a:spcBef>
              <a:buNone/>
            </a:pPr>
            <a:endParaRPr lang="el-GR" sz="1200" b="1" dirty="0" smtClean="0">
              <a:solidFill>
                <a:schemeClr val="tx1"/>
              </a:solidFill>
              <a:latin typeface="Arial" pitchFamily="34" charset="0"/>
              <a:cs typeface="Arial" pitchFamily="34" charset="0"/>
            </a:endParaRPr>
          </a:p>
          <a:p>
            <a:pPr>
              <a:spcBef>
                <a:spcPts val="0"/>
              </a:spcBef>
              <a:buNone/>
            </a:pPr>
            <a:r>
              <a:rPr lang="el-GR" sz="1400" b="1" dirty="0" smtClean="0">
                <a:solidFill>
                  <a:schemeClr val="tx1"/>
                </a:solidFill>
                <a:latin typeface="Arial" pitchFamily="34" charset="0"/>
                <a:cs typeface="Arial" pitchFamily="34" charset="0"/>
              </a:rPr>
              <a:t>Σύμφωνα με το Γενικό Π.Χ.Σ.Α.Α., το Π.Π.Χ.Σ.Α.Α. Βορείου Αιγαίου και τα Ειδικά Π.Χ.Σ.Α.Α. Τουρισμού </a:t>
            </a:r>
            <a:r>
              <a:rPr lang="el-GR" sz="1400" b="1" dirty="0" err="1" smtClean="0">
                <a:solidFill>
                  <a:schemeClr val="tx1"/>
                </a:solidFill>
                <a:latin typeface="Arial" pitchFamily="34" charset="0"/>
                <a:cs typeface="Arial" pitchFamily="34" charset="0"/>
              </a:rPr>
              <a:t>κ.λπ</a:t>
            </a:r>
            <a:endParaRPr lang="el-GR" sz="1400" b="1" dirty="0" smtClean="0">
              <a:solidFill>
                <a:schemeClr val="tx1"/>
              </a:solidFill>
              <a:latin typeface="Arial" pitchFamily="34" charset="0"/>
              <a:cs typeface="Arial" pitchFamily="34" charset="0"/>
            </a:endParaRPr>
          </a:p>
          <a:p>
            <a:pPr lvl="0" algn="just">
              <a:spcBef>
                <a:spcPts val="1200"/>
              </a:spcBef>
            </a:pPr>
            <a:r>
              <a:rPr lang="el-GR" sz="1800" dirty="0" smtClean="0">
                <a:latin typeface="Arial" pitchFamily="34" charset="0"/>
                <a:cs typeface="Arial" pitchFamily="34" charset="0"/>
              </a:rPr>
              <a:t>Προώθηση </a:t>
            </a:r>
            <a:r>
              <a:rPr lang="el-GR" sz="1800" u="sng" dirty="0" smtClean="0">
                <a:latin typeface="Arial" pitchFamily="34" charset="0"/>
                <a:cs typeface="Arial" pitchFamily="34" charset="0"/>
              </a:rPr>
              <a:t>της προστασίας της υπαίθρου από την άναρχη δόμηση με την υιοθέτηση της αρχής της «συμπαγούς πόλης» </a:t>
            </a:r>
            <a:r>
              <a:rPr lang="el-GR" sz="1800" dirty="0" smtClean="0">
                <a:latin typeface="Arial" pitchFamily="34" charset="0"/>
                <a:cs typeface="Arial" pitchFamily="34" charset="0"/>
              </a:rPr>
              <a:t>σε όλα τα επίπεδα χωρικού σχεδιασμού. Οι όποιες προτάσεις επεκτάσεων θα πρέπει να αιτιολογούνται τεκμηριωμένα επί τη βάσει αντικειμενικών αναγκών (δημογραφικών, οικιστικών και παραγωγικών) (άρθρο 10, παρ.3) </a:t>
            </a:r>
          </a:p>
          <a:p>
            <a:pPr lvl="0" algn="just">
              <a:spcBef>
                <a:spcPts val="1200"/>
              </a:spcBef>
            </a:pPr>
            <a:r>
              <a:rPr lang="el-GR" sz="1800" dirty="0" smtClean="0">
                <a:latin typeface="Arial" pitchFamily="34" charset="0"/>
                <a:cs typeface="Arial" pitchFamily="34" charset="0"/>
              </a:rPr>
              <a:t>Να </a:t>
            </a:r>
            <a:r>
              <a:rPr lang="el-GR" sz="1800" u="sng" dirty="0" smtClean="0">
                <a:latin typeface="Arial" pitchFamily="34" charset="0"/>
                <a:cs typeface="Arial" pitchFamily="34" charset="0"/>
              </a:rPr>
              <a:t>αναδειχθούν η φύση, οι παραδοσιακοί οικισμοί, τα τοπία και οι άλλοι πόροι φυσικής και πολιτιστικής κληρονομιάς </a:t>
            </a:r>
            <a:r>
              <a:rPr lang="el-GR" sz="1800" dirty="0" smtClean="0">
                <a:latin typeface="Arial" pitchFamily="34" charset="0"/>
                <a:cs typeface="Arial" pitchFamily="34" charset="0"/>
              </a:rPr>
              <a:t>σε σημαντικές συνιστώσες των πολιτικών της πολεοδομίας στα πλαίσια Ρυθμιστικών-Πολεοδομικών Σχεδίων. Ιδιαίτερα σ' ότι αφορά στα τοπία, περιλαμβανομένων και των μικρής κλίμακας τοπίων στον αγροτικό και τον αστικό χώρο, πέραν των κατευθύνσεων του Γενικού Πλαισίου (άρθρο 10, παρ. 2), επιβάλλεται η διαφύλαξη τους σύμφωνα και με τους όρους της Ευρωπαϊκής Συνθήκης για τα Τοπία.</a:t>
            </a:r>
          </a:p>
          <a:p>
            <a:pPr lvl="0" algn="just">
              <a:spcBef>
                <a:spcPts val="1200"/>
              </a:spcBef>
            </a:pPr>
            <a:r>
              <a:rPr lang="el-GR" sz="1800" dirty="0" smtClean="0">
                <a:latin typeface="Arial" pitchFamily="34" charset="0"/>
                <a:cs typeface="Arial" pitchFamily="34" charset="0"/>
              </a:rPr>
              <a:t>Να </a:t>
            </a:r>
            <a:r>
              <a:rPr lang="el-GR" sz="1800" u="sng" dirty="0" smtClean="0">
                <a:latin typeface="Arial" pitchFamily="34" charset="0"/>
                <a:cs typeface="Arial" pitchFamily="34" charset="0"/>
              </a:rPr>
              <a:t>περιοριστεί σταδιακά η διάσπαρτη δόμηση στον περιαστικό και αγροτικό χώρο </a:t>
            </a:r>
            <a:r>
              <a:rPr lang="el-GR" sz="1800" dirty="0" smtClean="0">
                <a:latin typeface="Arial" pitchFamily="34" charset="0"/>
                <a:cs typeface="Arial" pitchFamily="34" charset="0"/>
              </a:rPr>
              <a:t>και να ενισχυθεί η </a:t>
            </a:r>
            <a:r>
              <a:rPr lang="el-GR" sz="1800" u="sng" dirty="0" smtClean="0">
                <a:latin typeface="Arial" pitchFamily="34" charset="0"/>
                <a:cs typeface="Arial" pitchFamily="34" charset="0"/>
              </a:rPr>
              <a:t>συγκέντρωση των παραγωγικών μονάδων σε οργανωμέ</a:t>
            </a:r>
            <a:r>
              <a:rPr lang="el-GR" sz="1800" dirty="0" smtClean="0">
                <a:latin typeface="Arial" pitchFamily="34" charset="0"/>
                <a:cs typeface="Arial" pitchFamily="34" charset="0"/>
              </a:rPr>
              <a:t>νους </a:t>
            </a:r>
            <a:r>
              <a:rPr lang="el-GR" sz="1800" u="sng" dirty="0" smtClean="0">
                <a:latin typeface="Arial" pitchFamily="34" charset="0"/>
                <a:cs typeface="Arial" pitchFamily="34" charset="0"/>
              </a:rPr>
              <a:t>υποδοχείς</a:t>
            </a:r>
            <a:r>
              <a:rPr lang="el-GR" sz="1800" dirty="0" smtClean="0">
                <a:latin typeface="Arial" pitchFamily="34" charset="0"/>
                <a:cs typeface="Arial" pitchFamily="34" charset="0"/>
              </a:rPr>
              <a:t>. (άρθρο 10, παρ.3)</a:t>
            </a:r>
          </a:p>
          <a:p>
            <a:pPr lvl="0" algn="just">
              <a:spcBef>
                <a:spcPts val="1200"/>
              </a:spcBef>
            </a:pPr>
            <a:r>
              <a:rPr lang="el-GR" sz="1800" dirty="0" smtClean="0">
                <a:latin typeface="Arial" pitchFamily="34" charset="0"/>
                <a:cs typeface="Arial" pitchFamily="34" charset="0"/>
              </a:rPr>
              <a:t>Να αναδειχθεί ο πολυλειτουργικός ρόλος της γεωργίας ως σημαντικού ‘διαχειριστή’ των φυσικών πόρων και του τοπίου και να </a:t>
            </a:r>
            <a:r>
              <a:rPr lang="el-GR" sz="1800" u="sng" dirty="0" smtClean="0">
                <a:latin typeface="Arial" pitchFamily="34" charset="0"/>
                <a:cs typeface="Arial" pitchFamily="34" charset="0"/>
              </a:rPr>
              <a:t>προστατευθεί η γεωργική γη ιδιαίτερα στις γόνιμες πεδινές περιοχές </a:t>
            </a:r>
            <a:r>
              <a:rPr lang="el-GR" sz="1800" dirty="0" smtClean="0">
                <a:latin typeface="Arial" pitchFamily="34" charset="0"/>
                <a:cs typeface="Arial" pitchFamily="34" charset="0"/>
              </a:rPr>
              <a:t>(άρθρο 7, παρ. Α)</a:t>
            </a:r>
          </a:p>
          <a:p>
            <a:pPr lvl="0" algn="just">
              <a:spcBef>
                <a:spcPts val="1200"/>
              </a:spcBef>
            </a:pPr>
            <a:r>
              <a:rPr lang="el-GR" sz="1800" dirty="0" smtClean="0">
                <a:latin typeface="Arial" pitchFamily="34" charset="0"/>
                <a:cs typeface="Arial" pitchFamily="34" charset="0"/>
              </a:rPr>
              <a:t>Για τις περιοχές που αποτελούν ή φιλοδοξούν να αποτελέσουν τουριστικούς προορισμούς, επιβάλλεται να αναβαθμισθεί η εικόνα τους, με ανάδειξη στοιχείων ταυτότητας και αναγνωρισιμότητας, </a:t>
            </a:r>
            <a:r>
              <a:rPr lang="el-GR" sz="1800" u="sng" dirty="0" smtClean="0">
                <a:latin typeface="Arial" pitchFamily="34" charset="0"/>
                <a:cs typeface="Arial" pitchFamily="34" charset="0"/>
              </a:rPr>
              <a:t>αναβάθμιση και αποκατάσταση του δομημένου χώρου, οργάνωση του άτυπα διαμορφωμένου εξωαστικού χώρου</a:t>
            </a:r>
            <a:r>
              <a:rPr lang="el-GR" sz="1800" dirty="0" smtClean="0">
                <a:latin typeface="Arial" pitchFamily="34" charset="0"/>
                <a:cs typeface="Arial" pitchFamily="34" charset="0"/>
              </a:rPr>
              <a:t>. (άρθρο 7, παρ. Γ)</a:t>
            </a:r>
          </a:p>
          <a:p>
            <a:endParaRPr lang="el-GR" sz="1400" dirty="0">
              <a:solidFill>
                <a:schemeClr val="bg1"/>
              </a:solidFill>
            </a:endParaRPr>
          </a:p>
        </p:txBody>
      </p:sp>
      <p:sp>
        <p:nvSpPr>
          <p:cNvPr id="4" name="Title 1"/>
          <p:cNvSpPr txBox="1">
            <a:spLocks/>
          </p:cNvSpPr>
          <p:nvPr/>
        </p:nvSpPr>
        <p:spPr>
          <a:xfrm>
            <a:off x="357158" y="-142900"/>
            <a:ext cx="8435280" cy="656772"/>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Π1:</a:t>
            </a:r>
            <a:r>
              <a:rPr kumimoji="0" lang="el-GR" sz="3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Δομικό σχέδιο</a:t>
            </a:r>
            <a:r>
              <a:rPr lang="el-GR" sz="3000" smtClean="0">
                <a:solidFill>
                  <a:schemeClr val="bg1"/>
                </a:solidFill>
                <a:latin typeface="Arial" pitchFamily="34" charset="0"/>
                <a:ea typeface="+mj-ea"/>
                <a:cs typeface="Arial" pitchFamily="34" charset="0"/>
              </a:rPr>
              <a:t> </a:t>
            </a:r>
            <a:r>
              <a:rPr lang="el-GR" sz="3000" dirty="0" smtClean="0">
                <a:solidFill>
                  <a:schemeClr val="bg1"/>
                </a:solidFill>
                <a:latin typeface="Arial" pitchFamily="34" charset="0"/>
                <a:ea typeface="+mj-ea"/>
                <a:cs typeface="Arial" pitchFamily="34" charset="0"/>
              </a:rPr>
              <a:t>χωρικής οργάνωσης</a:t>
            </a:r>
            <a:endParaRPr kumimoji="0" lang="el-GR" sz="3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435280" cy="656772"/>
          </a:xfrm>
        </p:spPr>
        <p:txBody>
          <a:bodyPr>
            <a:noAutofit/>
          </a:bodyPr>
          <a:lstStyle/>
          <a:p>
            <a:pPr algn="l"/>
            <a:r>
              <a:rPr lang="el-GR" sz="3000" dirty="0" smtClean="0"/>
              <a:t>Βασικοί άξονες ανάπτυξης της Δ.Ε. </a:t>
            </a:r>
            <a:r>
              <a:rPr lang="el-GR" sz="3000" dirty="0" err="1" smtClean="0"/>
              <a:t>Μήθυμνας</a:t>
            </a:r>
            <a:endParaRPr lang="el-GR" sz="3000" dirty="0"/>
          </a:p>
        </p:txBody>
      </p:sp>
      <p:sp>
        <p:nvSpPr>
          <p:cNvPr id="5" name="Content Placeholder 4"/>
          <p:cNvSpPr>
            <a:spLocks noGrp="1"/>
          </p:cNvSpPr>
          <p:nvPr>
            <p:ph sz="quarter" idx="2"/>
          </p:nvPr>
        </p:nvSpPr>
        <p:spPr>
          <a:xfrm>
            <a:off x="500034" y="1214422"/>
            <a:ext cx="8143932" cy="5500726"/>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a:spcBef>
                <a:spcPts val="0"/>
              </a:spcBef>
              <a:buNone/>
            </a:pPr>
            <a:endParaRPr lang="el-GR" sz="1200" b="1" dirty="0" smtClean="0">
              <a:solidFill>
                <a:schemeClr val="tx1"/>
              </a:solidFill>
              <a:latin typeface="Arial" pitchFamily="34" charset="0"/>
              <a:cs typeface="Arial" pitchFamily="34" charset="0"/>
            </a:endParaRPr>
          </a:p>
          <a:p>
            <a:pPr lvl="0" algn="just">
              <a:spcBef>
                <a:spcPts val="0"/>
              </a:spcBef>
            </a:pPr>
            <a:r>
              <a:rPr lang="el-GR" sz="1800" dirty="0" smtClean="0">
                <a:latin typeface="Arial" pitchFamily="34" charset="0"/>
                <a:cs typeface="Arial" pitchFamily="34" charset="0"/>
              </a:rPr>
              <a:t>Ο ήδη ανεπτυγμένος </a:t>
            </a:r>
            <a:r>
              <a:rPr lang="el-GR" sz="1800" b="1" dirty="0" smtClean="0">
                <a:latin typeface="Arial" pitchFamily="34" charset="0"/>
                <a:cs typeface="Arial" pitchFamily="34" charset="0"/>
              </a:rPr>
              <a:t>τομέας του τουρισμού </a:t>
            </a:r>
            <a:r>
              <a:rPr lang="el-GR" sz="1800" dirty="0" smtClean="0">
                <a:latin typeface="Arial" pitchFamily="34" charset="0"/>
                <a:cs typeface="Arial" pitchFamily="34" charset="0"/>
              </a:rPr>
              <a:t>αλλά και οι υπάρχουσες δραστηριότητες του </a:t>
            </a:r>
            <a:r>
              <a:rPr lang="el-GR" sz="1800" b="1" dirty="0" smtClean="0">
                <a:latin typeface="Arial" pitchFamily="34" charset="0"/>
                <a:cs typeface="Arial" pitchFamily="34" charset="0"/>
              </a:rPr>
              <a:t>πρωτογενούς τομέα, </a:t>
            </a:r>
            <a:r>
              <a:rPr lang="el-GR" sz="1800" dirty="0" smtClean="0">
                <a:latin typeface="Arial" pitchFamily="34" charset="0"/>
                <a:cs typeface="Arial" pitchFamily="34" charset="0"/>
              </a:rPr>
              <a:t>αποτελούν τους κύριους άξονες ανάπτυξης της περιοχής. Για την προστασία των πόρων που τους υποστηρίζουν και για περεταίρω ανάπτυξη αυτών των δύο τομέων, στους οποίους η Δ.Ε. </a:t>
            </a:r>
            <a:r>
              <a:rPr lang="el-GR" sz="1800" dirty="0" err="1" smtClean="0">
                <a:latin typeface="Arial" pitchFamily="34" charset="0"/>
                <a:cs typeface="Arial" pitchFamily="34" charset="0"/>
              </a:rPr>
              <a:t>Μήθυμνας</a:t>
            </a:r>
            <a:r>
              <a:rPr lang="el-GR" sz="1800" dirty="0" smtClean="0">
                <a:latin typeface="Arial" pitchFamily="34" charset="0"/>
                <a:cs typeface="Arial" pitchFamily="34" charset="0"/>
              </a:rPr>
              <a:t> εμφανίζει συγκριτικά πλεονεκτήματα, καθορίστηκαν:</a:t>
            </a:r>
          </a:p>
          <a:p>
            <a:pPr lvl="1" algn="just">
              <a:spcBef>
                <a:spcPts val="1200"/>
              </a:spcBef>
              <a:buClr>
                <a:schemeClr val="tx1"/>
              </a:buClr>
              <a:buFont typeface="Wingdings" pitchFamily="2" charset="2"/>
              <a:buChar char="q"/>
            </a:pPr>
            <a:r>
              <a:rPr lang="el-GR" sz="1800" dirty="0" smtClean="0">
                <a:latin typeface="Arial" pitchFamily="34" charset="0"/>
                <a:cs typeface="Arial" pitchFamily="34" charset="0"/>
              </a:rPr>
              <a:t>5 Περιοχές Ειδικής Προστασίας (Π.Ε.Π.)</a:t>
            </a:r>
            <a:endParaRPr lang="el-GR" sz="1800" dirty="0" smtClean="0">
              <a:solidFill>
                <a:schemeClr val="tx1"/>
              </a:solidFill>
              <a:latin typeface="Arial" pitchFamily="34" charset="0"/>
              <a:cs typeface="Arial" pitchFamily="34" charset="0"/>
            </a:endParaRPr>
          </a:p>
          <a:p>
            <a:pPr lvl="2" algn="just">
              <a:spcBef>
                <a:spcPts val="600"/>
              </a:spcBef>
            </a:pPr>
            <a:r>
              <a:rPr lang="el-GR" sz="1600" dirty="0" smtClean="0">
                <a:latin typeface="Arial" pitchFamily="34" charset="0"/>
                <a:cs typeface="Arial" pitchFamily="34" charset="0"/>
              </a:rPr>
              <a:t>Π.Ε.Π. 1: Δασών, δασικών και αναδασωτέων εκτάσεις</a:t>
            </a:r>
          </a:p>
          <a:p>
            <a:pPr lvl="2" algn="just">
              <a:spcBef>
                <a:spcPts val="600"/>
              </a:spcBef>
            </a:pPr>
            <a:r>
              <a:rPr lang="el-GR" sz="1600" dirty="0" smtClean="0">
                <a:latin typeface="Arial" pitchFamily="34" charset="0"/>
                <a:cs typeface="Arial" pitchFamily="34" charset="0"/>
              </a:rPr>
              <a:t>Π.Ε.Π. 2: Χώρων αρχαιολογικού – ιστορικού ενδιαφέροντος</a:t>
            </a:r>
          </a:p>
          <a:p>
            <a:pPr lvl="2" algn="just">
              <a:spcBef>
                <a:spcPts val="600"/>
              </a:spcBef>
            </a:pPr>
            <a:r>
              <a:rPr lang="el-GR" sz="1600" dirty="0" smtClean="0">
                <a:latin typeface="Arial" pitchFamily="34" charset="0"/>
                <a:cs typeface="Arial" pitchFamily="34" charset="0"/>
              </a:rPr>
              <a:t>Π.Ε.Π. 3: Ποταμών, ρεμάτων, </a:t>
            </a:r>
            <a:r>
              <a:rPr lang="el-GR" sz="1600" dirty="0" err="1" smtClean="0">
                <a:latin typeface="Arial" pitchFamily="34" charset="0"/>
                <a:cs typeface="Arial" pitchFamily="34" charset="0"/>
              </a:rPr>
              <a:t>παραρεμάτιων</a:t>
            </a:r>
            <a:r>
              <a:rPr lang="el-GR" sz="1600" dirty="0" smtClean="0">
                <a:latin typeface="Arial" pitchFamily="34" charset="0"/>
                <a:cs typeface="Arial" pitchFamily="34" charset="0"/>
              </a:rPr>
              <a:t> περιοχών και μικρών υγροτόπων</a:t>
            </a:r>
          </a:p>
          <a:p>
            <a:pPr lvl="2" algn="just">
              <a:spcBef>
                <a:spcPts val="600"/>
              </a:spcBef>
            </a:pPr>
            <a:r>
              <a:rPr lang="el-GR" sz="1600" dirty="0" smtClean="0">
                <a:latin typeface="Arial" pitchFamily="34" charset="0"/>
                <a:cs typeface="Arial" pitchFamily="34" charset="0"/>
              </a:rPr>
              <a:t>Π.Ε.Π. 4: Φυσιογνωμίας οικισμών</a:t>
            </a:r>
          </a:p>
          <a:p>
            <a:pPr lvl="2" algn="just">
              <a:spcBef>
                <a:spcPts val="600"/>
              </a:spcBef>
            </a:pPr>
            <a:r>
              <a:rPr lang="el-GR" sz="1600" dirty="0" smtClean="0">
                <a:latin typeface="Arial" pitchFamily="34" charset="0"/>
                <a:cs typeface="Arial" pitchFamily="34" charset="0"/>
              </a:rPr>
              <a:t>Π.Ε.Π. 5: Ορεινού όγκου </a:t>
            </a:r>
            <a:r>
              <a:rPr lang="el-GR" sz="1600" dirty="0" err="1" smtClean="0">
                <a:latin typeface="Arial" pitchFamily="34" charset="0"/>
                <a:cs typeface="Arial" pitchFamily="34" charset="0"/>
              </a:rPr>
              <a:t>Λεπετύμνου</a:t>
            </a:r>
            <a:endParaRPr lang="el-GR" sz="1600" dirty="0" smtClean="0">
              <a:latin typeface="Arial" pitchFamily="34" charset="0"/>
              <a:cs typeface="Arial" pitchFamily="34" charset="0"/>
            </a:endParaRPr>
          </a:p>
          <a:p>
            <a:pPr lvl="1" algn="just">
              <a:spcBef>
                <a:spcPts val="1200"/>
              </a:spcBef>
              <a:buClr>
                <a:schemeClr val="tx1"/>
              </a:buClr>
              <a:buFont typeface="Wingdings" pitchFamily="2" charset="2"/>
              <a:buChar char="q"/>
            </a:pPr>
            <a:r>
              <a:rPr lang="el-GR" sz="1800" dirty="0" smtClean="0">
                <a:latin typeface="Arial" pitchFamily="34" charset="0"/>
                <a:cs typeface="Arial" pitchFamily="34" charset="0"/>
              </a:rPr>
              <a:t>1 Περιοχή Ελέγχου και Περιορισμού της Δόμησης (Π.Ε.Π.Δ.)</a:t>
            </a:r>
            <a:r>
              <a:rPr lang="el-GR" sz="1600" dirty="0" smtClean="0">
                <a:latin typeface="Arial" pitchFamily="34" charset="0"/>
                <a:cs typeface="Arial" pitchFamily="34" charset="0"/>
              </a:rPr>
              <a:t>: Προστασίας και διατήρησης φυσιογνωμίας και τοπίου </a:t>
            </a:r>
            <a:r>
              <a:rPr lang="el-GR" sz="1600" dirty="0" err="1" smtClean="0">
                <a:latin typeface="Arial" pitchFamily="34" charset="0"/>
                <a:cs typeface="Arial" pitchFamily="34" charset="0"/>
              </a:rPr>
              <a:t>Μήθυμνας</a:t>
            </a:r>
            <a:endParaRPr lang="el-GR" sz="1600" dirty="0" smtClean="0">
              <a:latin typeface="Arial" pitchFamily="34" charset="0"/>
              <a:cs typeface="Arial" pitchFamily="34" charset="0"/>
            </a:endParaRPr>
          </a:p>
          <a:p>
            <a:pPr lvl="1" algn="just">
              <a:spcBef>
                <a:spcPts val="1200"/>
              </a:spcBef>
              <a:buClr>
                <a:schemeClr val="tx1"/>
              </a:buClr>
              <a:buFont typeface="Wingdings" pitchFamily="2" charset="2"/>
              <a:buChar char="q"/>
            </a:pPr>
            <a:r>
              <a:rPr lang="el-GR" sz="1800" dirty="0" smtClean="0">
                <a:latin typeface="Arial" pitchFamily="34" charset="0"/>
                <a:cs typeface="Arial" pitchFamily="34" charset="0"/>
              </a:rPr>
              <a:t>4 Περιοχές Τουρισμού – Αναψυχής (Τ.Α.) και</a:t>
            </a:r>
          </a:p>
          <a:p>
            <a:pPr lvl="1" algn="just">
              <a:spcBef>
                <a:spcPts val="1200"/>
              </a:spcBef>
              <a:buClr>
                <a:schemeClr val="tx1"/>
              </a:buClr>
              <a:buFont typeface="Wingdings" pitchFamily="2" charset="2"/>
              <a:buChar char="q"/>
            </a:pPr>
            <a:r>
              <a:rPr lang="el-GR" sz="1800" dirty="0" smtClean="0">
                <a:latin typeface="Arial" pitchFamily="34" charset="0"/>
                <a:cs typeface="Arial" pitchFamily="34" charset="0"/>
              </a:rPr>
              <a:t>Περιοχές Γεωργικής Γης και Κτηνοτροφικών Δραστηριοτήτων (ΓΓ)</a:t>
            </a:r>
          </a:p>
          <a:p>
            <a:pPr algn="just">
              <a:spcBef>
                <a:spcPts val="1200"/>
              </a:spcBef>
            </a:pPr>
            <a:r>
              <a:rPr lang="el-GR" sz="1800" dirty="0" smtClean="0">
                <a:latin typeface="Arial" pitchFamily="34" charset="0"/>
                <a:cs typeface="Arial" pitchFamily="34" charset="0"/>
              </a:rPr>
              <a:t>Πολεοδομική οργάνωση, αναβάθμιση και αναπλάσεις των οικισμών, διατήρηση του παραδοσιακού χαρακτήρα και των αξιόλογων αρχιτεκτονικών στοιχείων.</a:t>
            </a:r>
          </a:p>
          <a:p>
            <a:pPr algn="just">
              <a:spcBef>
                <a:spcPts val="1200"/>
              </a:spcBef>
            </a:pPr>
            <a:r>
              <a:rPr lang="el-GR" sz="1800" dirty="0" smtClean="0">
                <a:latin typeface="Arial" pitchFamily="34" charset="0"/>
                <a:cs typeface="Arial" pitchFamily="34" charset="0"/>
              </a:rPr>
              <a:t>Ανάδειξη – Αξιοποίηση στοιχείων φυσικής και πολιτιστικής κληρονομίας</a:t>
            </a:r>
          </a:p>
          <a:p>
            <a:pPr algn="just">
              <a:spcBef>
                <a:spcPts val="1200"/>
              </a:spcBef>
            </a:pPr>
            <a:r>
              <a:rPr lang="el-GR" sz="1800" dirty="0" smtClean="0">
                <a:latin typeface="Arial" pitchFamily="34" charset="0"/>
                <a:cs typeface="Arial" pitchFamily="34" charset="0"/>
              </a:rPr>
              <a:t>Αναβάθμιση των βασικών δικτύων υποδομής</a:t>
            </a:r>
          </a:p>
          <a:p>
            <a:pPr algn="just">
              <a:spcBef>
                <a:spcPts val="1200"/>
              </a:spcBef>
            </a:pPr>
            <a:endParaRPr lang="el-GR" sz="1800" dirty="0" smtClean="0">
              <a:latin typeface="Arial" pitchFamily="34" charset="0"/>
              <a:cs typeface="Arial" pitchFamily="34" charset="0"/>
            </a:endParaRPr>
          </a:p>
          <a:p>
            <a:pPr algn="just">
              <a:spcBef>
                <a:spcPts val="1200"/>
              </a:spcBef>
            </a:pPr>
            <a:endParaRPr lang="el-GR" sz="1800" dirty="0" smtClean="0">
              <a:latin typeface="Arial" pitchFamily="34" charset="0"/>
              <a:cs typeface="Arial" pitchFamily="34" charset="0"/>
            </a:endParaRPr>
          </a:p>
          <a:p>
            <a:endParaRPr lang="el-GR" sz="1400" dirty="0">
              <a:solidFill>
                <a:schemeClr val="bg1"/>
              </a:solidFill>
            </a:endParaRPr>
          </a:p>
        </p:txBody>
      </p:sp>
      <p:sp>
        <p:nvSpPr>
          <p:cNvPr id="4" name="Title 1"/>
          <p:cNvSpPr txBox="1">
            <a:spLocks/>
          </p:cNvSpPr>
          <p:nvPr/>
        </p:nvSpPr>
        <p:spPr>
          <a:xfrm>
            <a:off x="357158" y="-142900"/>
            <a:ext cx="8435280" cy="656772"/>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Π1:</a:t>
            </a:r>
            <a:r>
              <a:rPr kumimoji="0" lang="el-GR" sz="3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Δομικό σχέδιο</a:t>
            </a:r>
            <a:r>
              <a:rPr lang="el-GR" sz="3000" smtClean="0">
                <a:solidFill>
                  <a:schemeClr val="bg1"/>
                </a:solidFill>
                <a:latin typeface="Arial" pitchFamily="34" charset="0"/>
                <a:ea typeface="+mj-ea"/>
                <a:cs typeface="Arial" pitchFamily="34" charset="0"/>
              </a:rPr>
              <a:t> </a:t>
            </a:r>
            <a:r>
              <a:rPr lang="el-GR" sz="3000" dirty="0" smtClean="0">
                <a:solidFill>
                  <a:schemeClr val="bg1"/>
                </a:solidFill>
                <a:latin typeface="Arial" pitchFamily="34" charset="0"/>
                <a:ea typeface="+mj-ea"/>
                <a:cs typeface="Arial" pitchFamily="34" charset="0"/>
              </a:rPr>
              <a:t>χωρικής οργάνωσης</a:t>
            </a:r>
            <a:endParaRPr kumimoji="0" lang="el-GR" sz="3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8435280" cy="418518"/>
          </a:xfrm>
        </p:spPr>
        <p:txBody>
          <a:bodyPr>
            <a:noAutofit/>
          </a:bodyPr>
          <a:lstStyle/>
          <a:p>
            <a:pPr algn="l"/>
            <a:r>
              <a:rPr lang="el-GR" sz="2000" dirty="0" smtClean="0">
                <a:latin typeface="Arial" pitchFamily="34" charset="0"/>
                <a:cs typeface="Arial" pitchFamily="34" charset="0"/>
              </a:rPr>
              <a:t>Π.Ε.Π. 1: Δάση, δασικές και αναδασωτέες εκτάσεις</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85720" y="785794"/>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143372" y="785794"/>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0" y="1142984"/>
            <a:ext cx="4214810" cy="5715016"/>
          </a:xfrm>
        </p:spPr>
        <p:txBody>
          <a:bodyPr>
            <a:normAutofit fontScale="25000" lnSpcReduction="20000"/>
          </a:bodyPr>
          <a:lstStyle/>
          <a:p>
            <a:pPr>
              <a:buNone/>
            </a:pPr>
            <a:r>
              <a:rPr lang="el-GR" sz="5600" b="1" u="sng" dirty="0" smtClean="0">
                <a:solidFill>
                  <a:srgbClr val="FF0000"/>
                </a:solidFill>
                <a:latin typeface="Arial" pitchFamily="34" charset="0"/>
                <a:cs typeface="Arial" pitchFamily="34" charset="0"/>
              </a:rPr>
              <a:t>Εντός δασών, δασικών &amp; </a:t>
            </a:r>
            <a:r>
              <a:rPr lang="el-GR" sz="5600" b="1" u="sng" dirty="0" err="1" smtClean="0">
                <a:solidFill>
                  <a:srgbClr val="FF0000"/>
                </a:solidFill>
                <a:latin typeface="Arial" pitchFamily="34" charset="0"/>
                <a:cs typeface="Arial" pitchFamily="34" charset="0"/>
              </a:rPr>
              <a:t>αναδασ</a:t>
            </a:r>
            <a:r>
              <a:rPr lang="el-GR" sz="5600" b="1" u="sng" dirty="0" smtClean="0">
                <a:solidFill>
                  <a:srgbClr val="FF0000"/>
                </a:solidFill>
                <a:latin typeface="Arial" pitchFamily="34" charset="0"/>
                <a:cs typeface="Arial" pitchFamily="34" charset="0"/>
              </a:rPr>
              <a:t>. εκτάσεων: </a:t>
            </a:r>
          </a:p>
          <a:p>
            <a:r>
              <a:rPr lang="el-GR" sz="5600" dirty="0" smtClean="0">
                <a:latin typeface="Arial" pitchFamily="34" charset="0"/>
                <a:cs typeface="Arial" pitchFamily="34" charset="0"/>
              </a:rPr>
              <a:t>Οι επιτρεπόμενες χρήσεις του Ν.998/79 όπως εκάστοτε ισχύει με τους όρους και τις προϋποθέσεις της δασικής νομοθεσίας </a:t>
            </a:r>
          </a:p>
          <a:p>
            <a:r>
              <a:rPr lang="el-GR" sz="5600" dirty="0" smtClean="0">
                <a:latin typeface="Arial" pitchFamily="34" charset="0"/>
                <a:cs typeface="Arial" pitchFamily="34" charset="0"/>
              </a:rPr>
              <a:t>Κάθε δραστηριότητα ελέγχεται και εγκρίνεται από την αρμόδια δασική υπηρεσία</a:t>
            </a:r>
          </a:p>
          <a:p>
            <a:r>
              <a:rPr lang="el-GR" sz="5600" dirty="0" smtClean="0">
                <a:latin typeface="Arial" pitchFamily="34" charset="0"/>
                <a:cs typeface="Arial" pitchFamily="34" charset="0"/>
              </a:rPr>
              <a:t>Επιτρέπονται τα δασοτεχνικά έργα</a:t>
            </a:r>
          </a:p>
          <a:p>
            <a:r>
              <a:rPr lang="el-GR" sz="5600" dirty="0" smtClean="0">
                <a:latin typeface="Arial" pitchFamily="34" charset="0"/>
                <a:cs typeface="Arial" pitchFamily="34" charset="0"/>
              </a:rPr>
              <a:t>Στις αναδασωτέες εκτάσεις απαγορεύεται η βόσκηση, όπως η νομοθεσία ορίζει</a:t>
            </a:r>
          </a:p>
          <a:p>
            <a:pPr>
              <a:buNone/>
            </a:pPr>
            <a:r>
              <a:rPr lang="el-GR" sz="5600" b="1" u="sng" dirty="0" smtClean="0">
                <a:solidFill>
                  <a:srgbClr val="FF0000"/>
                </a:solidFill>
                <a:latin typeface="Arial" pitchFamily="34" charset="0"/>
                <a:cs typeface="Arial" pitchFamily="34" charset="0"/>
              </a:rPr>
              <a:t>Σε τυχόν μη δασικές εκτάσεις:</a:t>
            </a:r>
          </a:p>
          <a:p>
            <a:r>
              <a:rPr lang="el-GR" sz="5600" dirty="0" smtClean="0">
                <a:solidFill>
                  <a:schemeClr val="tx1"/>
                </a:solidFill>
                <a:latin typeface="Arial" pitchFamily="34" charset="0"/>
                <a:cs typeface="Arial" pitchFamily="34" charset="0"/>
              </a:rPr>
              <a:t>Κατοικία (έως 120 τ.μ.)</a:t>
            </a:r>
          </a:p>
          <a:p>
            <a:r>
              <a:rPr lang="el-GR" sz="5600" dirty="0" smtClean="0">
                <a:solidFill>
                  <a:schemeClr val="tx1"/>
                </a:solidFill>
                <a:latin typeface="Arial" pitchFamily="34" charset="0"/>
                <a:cs typeface="Arial" pitchFamily="34" charset="0"/>
              </a:rPr>
              <a:t>Αγροτικές αποθήκες (έως 50 τ.μ.)</a:t>
            </a:r>
          </a:p>
          <a:p>
            <a:r>
              <a:rPr lang="el-GR" sz="5600" dirty="0" smtClean="0">
                <a:solidFill>
                  <a:schemeClr val="tx1"/>
                </a:solidFill>
                <a:latin typeface="Arial" pitchFamily="34" charset="0"/>
                <a:cs typeface="Arial" pitchFamily="34" charset="0"/>
              </a:rPr>
              <a:t>Πτηνο - κτηνοτροφικές εγκαταστάσεις (έως 400 τ.μ.)</a:t>
            </a:r>
          </a:p>
          <a:p>
            <a:r>
              <a:rPr lang="el-GR" sz="5600" dirty="0" smtClean="0">
                <a:solidFill>
                  <a:schemeClr val="tx1"/>
                </a:solidFill>
                <a:latin typeface="Arial" pitchFamily="34" charset="0"/>
                <a:cs typeface="Arial" pitchFamily="34" charset="0"/>
              </a:rPr>
              <a:t>Αντλητικές εγκαταστάσεις, φρέατα, υδοατοδεξαμενές, πλην των υδατοδεξαμενών επί υποστηλωμάτων</a:t>
            </a:r>
          </a:p>
          <a:p>
            <a:r>
              <a:rPr lang="el-GR" sz="5600" dirty="0" smtClean="0">
                <a:solidFill>
                  <a:schemeClr val="tx1"/>
                </a:solidFill>
                <a:latin typeface="Arial" pitchFamily="34" charset="0"/>
                <a:cs typeface="Arial" pitchFamily="34" charset="0"/>
              </a:rPr>
              <a:t>Κτίρια και εγκαταστάσεις κοινής ωφέλειας</a:t>
            </a:r>
          </a:p>
          <a:p>
            <a:r>
              <a:rPr lang="el-GR" sz="5600" dirty="0" smtClean="0">
                <a:solidFill>
                  <a:schemeClr val="tx1"/>
                </a:solidFill>
                <a:latin typeface="Arial" pitchFamily="34" charset="0"/>
                <a:cs typeface="Arial" pitchFamily="34" charset="0"/>
              </a:rPr>
              <a:t>Αναψυκτήρια-Κέντρα Εστίασης </a:t>
            </a:r>
            <a:r>
              <a:rPr lang="el-GR" sz="5600" dirty="0" smtClean="0">
                <a:latin typeface="Arial" pitchFamily="34" charset="0"/>
                <a:cs typeface="Arial" pitchFamily="34" charset="0"/>
              </a:rPr>
              <a:t>(έως15</a:t>
            </a:r>
            <a:r>
              <a:rPr lang="en-US" sz="5600" dirty="0" smtClean="0">
                <a:latin typeface="Arial" pitchFamily="34" charset="0"/>
                <a:cs typeface="Arial" pitchFamily="34" charset="0"/>
              </a:rPr>
              <a:t>0</a:t>
            </a:r>
            <a:r>
              <a:rPr lang="el-GR" sz="5600" dirty="0" smtClean="0">
                <a:latin typeface="Arial" pitchFamily="34" charset="0"/>
                <a:cs typeface="Arial" pitchFamily="34" charset="0"/>
              </a:rPr>
              <a:t>τμ) </a:t>
            </a:r>
            <a:endParaRPr lang="el-GR" sz="5600" dirty="0" smtClean="0">
              <a:solidFill>
                <a:schemeClr val="tx1"/>
              </a:solidFill>
              <a:latin typeface="Arial" pitchFamily="34" charset="0"/>
              <a:cs typeface="Arial" pitchFamily="34" charset="0"/>
            </a:endParaRPr>
          </a:p>
          <a:p>
            <a:r>
              <a:rPr lang="el-GR" sz="5600" dirty="0" smtClean="0">
                <a:solidFill>
                  <a:schemeClr val="tx1"/>
                </a:solidFill>
                <a:latin typeface="Arial" pitchFamily="34" charset="0"/>
                <a:cs typeface="Arial" pitchFamily="34" charset="0"/>
              </a:rPr>
              <a:t>Τουριστικές επαύλεις</a:t>
            </a:r>
            <a:r>
              <a:rPr lang="en-US" sz="5600" dirty="0" smtClean="0">
                <a:solidFill>
                  <a:schemeClr val="tx1"/>
                </a:solidFill>
                <a:latin typeface="Arial" pitchFamily="34" charset="0"/>
                <a:cs typeface="Arial" pitchFamily="34" charset="0"/>
              </a:rPr>
              <a:t>, </a:t>
            </a:r>
            <a:r>
              <a:rPr lang="el-GR" sz="5600" dirty="0" smtClean="0">
                <a:solidFill>
                  <a:schemeClr val="tx1"/>
                </a:solidFill>
                <a:latin typeface="Arial" pitchFamily="34" charset="0"/>
                <a:cs typeface="Arial" pitchFamily="34" charset="0"/>
              </a:rPr>
              <a:t>αυτοεξυπηρετούμενα τουριστικά καταλύματα, ενοικιαζόμενα δωμάτια, αγροτουριστικά καταλύματα (έως 200 τ.μ.)</a:t>
            </a:r>
          </a:p>
          <a:p>
            <a:pPr marL="365760" lvl="1" indent="-256032">
              <a:buClr>
                <a:schemeClr val="accent3"/>
              </a:buClr>
              <a:buFont typeface="Georgia"/>
              <a:buChar char="•"/>
            </a:pPr>
            <a:r>
              <a:rPr lang="el-GR" sz="5600" dirty="0" smtClean="0">
                <a:solidFill>
                  <a:schemeClr val="tx1"/>
                </a:solidFill>
                <a:latin typeface="Arial" pitchFamily="34" charset="0"/>
                <a:cs typeface="Arial" pitchFamily="34" charset="0"/>
              </a:rPr>
              <a:t>Οργανωμένες τουριστικές κατασκηνώσεις (</a:t>
            </a:r>
            <a:r>
              <a:rPr lang="en-US" sz="5600" dirty="0" smtClean="0">
                <a:solidFill>
                  <a:schemeClr val="tx1"/>
                </a:solidFill>
                <a:latin typeface="Arial" pitchFamily="34" charset="0"/>
                <a:cs typeface="Arial" pitchFamily="34" charset="0"/>
              </a:rPr>
              <a:t>camping</a:t>
            </a:r>
            <a:r>
              <a:rPr lang="el-GR" sz="5600" dirty="0" smtClean="0">
                <a:solidFill>
                  <a:schemeClr val="tx1"/>
                </a:solidFill>
                <a:latin typeface="Arial" pitchFamily="34" charset="0"/>
                <a:cs typeface="Arial" pitchFamily="34" charset="0"/>
              </a:rPr>
              <a:t>)</a:t>
            </a:r>
          </a:p>
          <a:p>
            <a:r>
              <a:rPr lang="el-GR" sz="5600" dirty="0" smtClean="0">
                <a:solidFill>
                  <a:schemeClr val="tx1"/>
                </a:solidFill>
                <a:latin typeface="Arial" pitchFamily="34" charset="0"/>
                <a:cs typeface="Arial" pitchFamily="34" charset="0"/>
              </a:rPr>
              <a:t>Αθλητικές εγκαταστάσεις</a:t>
            </a:r>
          </a:p>
          <a:p>
            <a:r>
              <a:rPr lang="el-GR" sz="5600" dirty="0" smtClean="0">
                <a:solidFill>
                  <a:schemeClr val="tx1"/>
                </a:solidFill>
                <a:latin typeface="Arial" pitchFamily="34" charset="0"/>
                <a:cs typeface="Arial" pitchFamily="34" charset="0"/>
              </a:rPr>
              <a:t>Βιοτεχνίες χαμηλής όχλησης με την προϋπόθεση ότι συνδέονται με την μεταποίηση τοπικών αγροτικών πρώτων υλών</a:t>
            </a:r>
          </a:p>
          <a:p>
            <a:endParaRPr lang="el-GR" sz="4800" dirty="0"/>
          </a:p>
        </p:txBody>
      </p:sp>
      <p:sp>
        <p:nvSpPr>
          <p:cNvPr id="6" name="Content Placeholder 5"/>
          <p:cNvSpPr>
            <a:spLocks noGrp="1"/>
          </p:cNvSpPr>
          <p:nvPr>
            <p:ph sz="quarter" idx="4"/>
          </p:nvPr>
        </p:nvSpPr>
        <p:spPr>
          <a:xfrm>
            <a:off x="3857620" y="1142984"/>
            <a:ext cx="3143272" cy="5214974"/>
          </a:xfrm>
        </p:spPr>
        <p:txBody>
          <a:bodyPr>
            <a:normAutofit lnSpcReduction="10000"/>
          </a:bodyPr>
          <a:lstStyle/>
          <a:p>
            <a:pPr>
              <a:buNone/>
            </a:pPr>
            <a:r>
              <a:rPr lang="el-GR" sz="1700" b="1" dirty="0" smtClean="0">
                <a:solidFill>
                  <a:srgbClr val="FF0000"/>
                </a:solidFill>
                <a:latin typeface="Arial" pitchFamily="34" charset="0"/>
                <a:cs typeface="Arial" pitchFamily="34" charset="0"/>
              </a:rPr>
              <a:t> </a:t>
            </a:r>
            <a:r>
              <a:rPr lang="en-US" sz="1700" b="1" dirty="0" smtClean="0">
                <a:solidFill>
                  <a:srgbClr val="FF0000"/>
                </a:solidFill>
                <a:latin typeface="Arial" pitchFamily="34" charset="0"/>
                <a:cs typeface="Arial" pitchFamily="34" charset="0"/>
              </a:rPr>
              <a:t>   </a:t>
            </a:r>
            <a:r>
              <a:rPr lang="el-GR" sz="1700" b="1" dirty="0" smtClean="0">
                <a:solidFill>
                  <a:srgbClr val="FF0000"/>
                </a:solidFill>
                <a:latin typeface="Arial" pitchFamily="34" charset="0"/>
                <a:cs typeface="Arial" pitchFamily="34" charset="0"/>
              </a:rPr>
              <a:t>Σε μη δασικά:   </a:t>
            </a:r>
          </a:p>
          <a:p>
            <a:pPr>
              <a:buNone/>
            </a:pPr>
            <a:r>
              <a:rPr lang="el-GR" sz="1700" dirty="0" smtClean="0">
                <a:latin typeface="Arial" pitchFamily="34" charset="0"/>
                <a:cs typeface="Arial" pitchFamily="34" charset="0"/>
              </a:rPr>
              <a:t>     Κατάτμηση και αρτιότητα των γηπέδων: 6.000 </a:t>
            </a:r>
            <a:r>
              <a:rPr lang="el-GR" sz="1700" dirty="0" err="1" smtClean="0">
                <a:latin typeface="Arial" pitchFamily="34" charset="0"/>
                <a:cs typeface="Arial" pitchFamily="34" charset="0"/>
              </a:rPr>
              <a:t>τ.μ</a:t>
            </a:r>
            <a:r>
              <a:rPr lang="el-GR" sz="1700" dirty="0" smtClean="0">
                <a:latin typeface="Arial" pitchFamily="34" charset="0"/>
                <a:cs typeface="Arial" pitchFamily="34" charset="0"/>
              </a:rPr>
              <a:t>. Κατά τα λοιπά εφαρμόζεται η παρ. 1 του άρθρου 1 του από 24/31-5-1985 Π.Δ. (εκτός σχεδίου δόμηση) όπως ισχύει. </a:t>
            </a:r>
          </a:p>
          <a:p>
            <a:pPr>
              <a:buNone/>
            </a:pPr>
            <a:r>
              <a:rPr lang="el-GR" sz="1700" dirty="0" smtClean="0">
                <a:latin typeface="Arial" pitchFamily="34" charset="0"/>
                <a:cs typeface="Arial" pitchFamily="34" charset="0"/>
              </a:rPr>
              <a:t>     Κατ’ εξαίρεση, θεωρούνται άρτια και οικοδομήσιμα κατά παρέκκλιση, γήπεδα έκτασης τουλάχιστον 4.000 </a:t>
            </a:r>
            <a:r>
              <a:rPr lang="el-GR" sz="1700" dirty="0" err="1" smtClean="0">
                <a:latin typeface="Arial" pitchFamily="34" charset="0"/>
                <a:cs typeface="Arial" pitchFamily="34" charset="0"/>
              </a:rPr>
              <a:t>τ.μ</a:t>
            </a:r>
            <a:r>
              <a:rPr lang="el-GR" sz="1700" dirty="0" smtClean="0">
                <a:latin typeface="Arial" pitchFamily="34" charset="0"/>
                <a:cs typeface="Arial" pitchFamily="34" charset="0"/>
              </a:rPr>
              <a:t>., τα οποία, κατά την </a:t>
            </a:r>
            <a:r>
              <a:rPr lang="el-GR" sz="1700" dirty="0" err="1" smtClean="0">
                <a:latin typeface="Arial" pitchFamily="34" charset="0"/>
                <a:cs typeface="Arial" pitchFamily="34" charset="0"/>
              </a:rPr>
              <a:t>ημ</a:t>
            </a:r>
            <a:r>
              <a:rPr lang="el-GR" sz="1700" dirty="0" smtClean="0">
                <a:latin typeface="Arial" pitchFamily="34" charset="0"/>
                <a:cs typeface="Arial" pitchFamily="34" charset="0"/>
              </a:rPr>
              <a:t>/νια δημοσίευσης του ΣΧΟΟΑΠ σε ΦΕΚ, θεωρούνται άρτια και οικοδομήσιμα, σύμφωνα με τις οικείες πολεοδομικές διατάξεις.</a:t>
            </a:r>
          </a:p>
          <a:p>
            <a:pPr>
              <a:buNone/>
            </a:pPr>
            <a:r>
              <a:rPr lang="el-GR" sz="1700" b="1" dirty="0" smtClean="0">
                <a:solidFill>
                  <a:srgbClr val="FF0000"/>
                </a:solidFill>
                <a:latin typeface="Arial" pitchFamily="34" charset="0"/>
                <a:cs typeface="Arial" pitchFamily="34" charset="0"/>
              </a:rPr>
              <a:t> </a:t>
            </a:r>
            <a:endParaRPr lang="el-GR" sz="1700" dirty="0" smtClean="0">
              <a:solidFill>
                <a:schemeClr val="tx1"/>
              </a:solidFill>
              <a:latin typeface="Arial" pitchFamily="34" charset="0"/>
              <a:cs typeface="Arial" pitchFamily="34" charset="0"/>
            </a:endParaRPr>
          </a:p>
          <a:p>
            <a:endParaRPr lang="el-GR" sz="1200" b="1" u="sng" dirty="0" smtClean="0">
              <a:solidFill>
                <a:srgbClr val="FF0000"/>
              </a:solidFill>
              <a:latin typeface="Arial" pitchFamily="34" charset="0"/>
              <a:cs typeface="Arial" pitchFamily="34" charset="0"/>
            </a:endParaRPr>
          </a:p>
          <a:p>
            <a:endParaRPr lang="el-GR" sz="1200" b="1" u="sng" dirty="0">
              <a:solidFill>
                <a:srgbClr val="FF0000"/>
              </a:solidFill>
              <a:latin typeface="Arial" pitchFamily="34" charset="0"/>
              <a:cs typeface="Arial" pitchFamily="34" charset="0"/>
            </a:endParaRPr>
          </a:p>
        </p:txBody>
      </p:sp>
      <p:sp>
        <p:nvSpPr>
          <p:cNvPr id="7" name="Text Placeholder 3"/>
          <p:cNvSpPr txBox="1">
            <a:spLocks/>
          </p:cNvSpPr>
          <p:nvPr/>
        </p:nvSpPr>
        <p:spPr>
          <a:xfrm>
            <a:off x="7000892" y="785794"/>
            <a:ext cx="192882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715140" y="1214422"/>
            <a:ext cx="2286016" cy="4357718"/>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Μέγιστος αριθμός ορόφων των κτιρίων ένας (1) με ύψος κτιρίου 3,5μ. συν στέγη</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Οι τουριστικές εγκαταστάσεις </a:t>
            </a:r>
            <a:r>
              <a:rPr lang="en-US" sz="1700" dirty="0" smtClean="0">
                <a:latin typeface="Arial" pitchFamily="34" charset="0"/>
                <a:cs typeface="Arial" pitchFamily="34" charset="0"/>
              </a:rPr>
              <a:t> </a:t>
            </a:r>
            <a:r>
              <a:rPr lang="el-GR" sz="1700" dirty="0" smtClean="0">
                <a:latin typeface="Arial" pitchFamily="34" charset="0"/>
                <a:cs typeface="Arial" pitchFamily="34" charset="0"/>
              </a:rPr>
              <a:t>να κατασκευάζονται υπό την μορφή οικισμών (</a:t>
            </a:r>
            <a:r>
              <a:rPr lang="en-US" sz="1700" dirty="0" smtClean="0">
                <a:latin typeface="Arial" pitchFamily="34" charset="0"/>
                <a:cs typeface="Arial" pitchFamily="34" charset="0"/>
              </a:rPr>
              <a:t>bungalows)</a:t>
            </a:r>
            <a:endParaRPr kumimoji="0" lang="el-GR" sz="1700" i="0"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700" dirty="0" smtClean="0">
                <a:latin typeface="Arial" pitchFamily="34" charset="0"/>
                <a:cs typeface="Arial" pitchFamily="34" charset="0"/>
              </a:rPr>
              <a:t>Κατά τα λοιπά ισχύει το από 24/31-5-1985 Π.Δ. και το από 6-10-1978 Π.Δ., όπως τροποποιήθηκαν και ισχύουν (εκτός σχεδίου δόμηση)</a:t>
            </a:r>
            <a:endParaRPr kumimoji="0" lang="el-GR" sz="17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
        <p:nvSpPr>
          <p:cNvPr id="10" name="Title 1"/>
          <p:cNvSpPr txBox="1">
            <a:spLocks/>
          </p:cNvSpPr>
          <p:nvPr/>
        </p:nvSpPr>
        <p:spPr>
          <a:xfrm>
            <a:off x="214282" y="0"/>
            <a:ext cx="8435280" cy="41851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Π2: Οργάνωση χρήσεων γης και προστασία</a:t>
            </a:r>
            <a:r>
              <a:rPr kumimoji="0" lang="el-GR" sz="2000" b="0" i="0" u="none" strike="noStrike" kern="1200" cap="none" spc="0" normalizeH="0" noProof="0" dirty="0" smtClean="0">
                <a:ln>
                  <a:noFill/>
                </a:ln>
                <a:solidFill>
                  <a:schemeClr val="bg1"/>
                </a:solidFill>
                <a:effectLst/>
                <a:uLnTx/>
                <a:uFillTx/>
                <a:latin typeface="Arial" pitchFamily="34" charset="0"/>
                <a:ea typeface="+mj-ea"/>
                <a:cs typeface="Arial" pitchFamily="34" charset="0"/>
              </a:rPr>
              <a:t> περιβάλλοντος</a:t>
            </a:r>
            <a:endParaRPr kumimoji="0" lang="el-GR" sz="20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435280" cy="452568"/>
          </a:xfrm>
        </p:spPr>
        <p:txBody>
          <a:bodyPr>
            <a:noAutofit/>
          </a:bodyPr>
          <a:lstStyle/>
          <a:p>
            <a:pPr algn="l"/>
            <a:r>
              <a:rPr lang="el-GR" sz="2000" dirty="0" smtClean="0">
                <a:solidFill>
                  <a:schemeClr val="bg1"/>
                </a:solidFill>
                <a:latin typeface="Arial" pitchFamily="34" charset="0"/>
                <a:cs typeface="Arial" pitchFamily="34" charset="0"/>
              </a:rPr>
              <a:t>Π.Ε.Π. 2: Χώροι αρχαιολογικού – ιστορικού ενδιαφέροντος</a:t>
            </a:r>
            <a:endParaRPr lang="el-GR" sz="2000"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251520" y="404664"/>
            <a:ext cx="3168352" cy="279722"/>
          </a:xfrm>
        </p:spPr>
        <p:txBody>
          <a:bodyPr/>
          <a:lstStyle/>
          <a:p>
            <a:r>
              <a:rPr lang="el-GR" sz="1300" cap="none" dirty="0" smtClean="0"/>
              <a:t>Επιτρ. Χρήσεις</a:t>
            </a:r>
            <a:endParaRPr lang="el-GR" sz="1300" dirty="0"/>
          </a:p>
        </p:txBody>
      </p:sp>
      <p:sp>
        <p:nvSpPr>
          <p:cNvPr id="4" name="Text Placeholder 3"/>
          <p:cNvSpPr>
            <a:spLocks noGrp="1"/>
          </p:cNvSpPr>
          <p:nvPr>
            <p:ph type="body" sz="half" idx="3"/>
          </p:nvPr>
        </p:nvSpPr>
        <p:spPr>
          <a:xfrm>
            <a:off x="4283968" y="548680"/>
            <a:ext cx="2448272" cy="279722"/>
          </a:xfrm>
        </p:spPr>
        <p:txBody>
          <a:bodyPr/>
          <a:lstStyle/>
          <a:p>
            <a:r>
              <a:rPr lang="el-GR" sz="1300" cap="none" dirty="0" smtClean="0"/>
              <a:t>Αρτιότητα/Κατάτμηση</a:t>
            </a:r>
            <a:endParaRPr lang="el-GR" sz="1300" dirty="0"/>
          </a:p>
        </p:txBody>
      </p:sp>
      <p:sp>
        <p:nvSpPr>
          <p:cNvPr id="5" name="Content Placeholder 4"/>
          <p:cNvSpPr>
            <a:spLocks noGrp="1"/>
          </p:cNvSpPr>
          <p:nvPr>
            <p:ph sz="quarter" idx="2"/>
          </p:nvPr>
        </p:nvSpPr>
        <p:spPr>
          <a:xfrm>
            <a:off x="-180528" y="714332"/>
            <a:ext cx="5324032" cy="6143668"/>
          </a:xfrm>
        </p:spPr>
        <p:txBody>
          <a:bodyPr numCol="1">
            <a:noAutofit/>
          </a:bodyPr>
          <a:lstStyle/>
          <a:p>
            <a:pPr>
              <a:buNone/>
            </a:pPr>
            <a:r>
              <a:rPr lang="el-GR" sz="1100" b="1" u="sng" dirty="0" smtClean="0">
                <a:solidFill>
                  <a:srgbClr val="FF0000"/>
                </a:solidFill>
                <a:latin typeface="Arial" pitchFamily="34" charset="0"/>
                <a:cs typeface="Arial" pitchFamily="34" charset="0"/>
              </a:rPr>
              <a:t>Περιοχές με στοιχείο Α1 (απόλυτη προστασία αρχ. χώρου «Ντάπια»)</a:t>
            </a:r>
          </a:p>
          <a:p>
            <a:r>
              <a:rPr lang="el-GR" sz="1200" dirty="0" smtClean="0">
                <a:latin typeface="Arial" pitchFamily="34" charset="0"/>
                <a:cs typeface="Arial" pitchFamily="34" charset="0"/>
              </a:rPr>
              <a:t>Απαγορεύεται οποιαδήποτε δόμηση και κατασκευή, όμοια με τις  Ζώνες Προστασίας Α’ αρχαιολογικών χώρων (Ν. 3028/2002) </a:t>
            </a:r>
          </a:p>
          <a:p>
            <a:r>
              <a:rPr lang="el-GR" sz="1200" dirty="0" smtClean="0">
                <a:latin typeface="Arial" pitchFamily="34" charset="0"/>
                <a:cs typeface="Arial" pitchFamily="34" charset="0"/>
              </a:rPr>
              <a:t>Επιτρέπονται, έπειτα από σύμφωνη γνώμη της αρμόδιας Αρχαιολογικής Υπηρεσίας:</a:t>
            </a:r>
          </a:p>
          <a:p>
            <a:pPr lvl="1"/>
            <a:r>
              <a:rPr lang="el-GR" sz="1200" dirty="0" smtClean="0">
                <a:solidFill>
                  <a:schemeClr val="tx1"/>
                </a:solidFill>
                <a:latin typeface="Arial" pitchFamily="34" charset="0"/>
                <a:cs typeface="Arial" pitchFamily="34" charset="0"/>
              </a:rPr>
              <a:t>Κατασκευή περιφερειακής οδού Μήθυμνας και χώρων στάθμευσης κατά μήκος αυτής</a:t>
            </a:r>
          </a:p>
          <a:p>
            <a:pPr lvl="1"/>
            <a:r>
              <a:rPr lang="el-GR" sz="1200" dirty="0" smtClean="0">
                <a:solidFill>
                  <a:schemeClr val="tx1"/>
                </a:solidFill>
                <a:latin typeface="Arial" pitchFamily="34" charset="0"/>
                <a:cs typeface="Arial" pitchFamily="34" charset="0"/>
              </a:rPr>
              <a:t>Έργα για συντήρησης και λειτουργίας υφιστάμενης Ε.Ε.Λ.</a:t>
            </a:r>
          </a:p>
          <a:p>
            <a:pPr lvl="1"/>
            <a:r>
              <a:rPr lang="el-GR" sz="1200" dirty="0" smtClean="0">
                <a:solidFill>
                  <a:schemeClr val="tx1"/>
                </a:solidFill>
                <a:latin typeface="Arial" pitchFamily="34" charset="0"/>
                <a:cs typeface="Arial" pitchFamily="34" charset="0"/>
              </a:rPr>
              <a:t>Διατήρηση, επισκευή και συντήρηση υφιστάμενων πέτρινων κτισμάτων και αισθητική αναβάθμιση αυτών. </a:t>
            </a:r>
          </a:p>
          <a:p>
            <a:pPr lvl="1"/>
            <a:r>
              <a:rPr lang="el-GR" sz="1200" dirty="0" smtClean="0">
                <a:solidFill>
                  <a:schemeClr val="tx1"/>
                </a:solidFill>
                <a:latin typeface="Arial" pitchFamily="34" charset="0"/>
                <a:cs typeface="Arial" pitchFamily="34" charset="0"/>
              </a:rPr>
              <a:t>Γεωργία, κτηνοτροφία και συναφείς δραστηριότητες με παραδοσιακό τρόπο. </a:t>
            </a:r>
          </a:p>
          <a:p>
            <a:pPr lvl="1"/>
            <a:r>
              <a:rPr lang="el-GR" sz="1200" dirty="0" smtClean="0">
                <a:solidFill>
                  <a:schemeClr val="tx1"/>
                </a:solidFill>
                <a:latin typeface="Arial" pitchFamily="34" charset="0"/>
                <a:cs typeface="Arial" pitchFamily="34" charset="0"/>
              </a:rPr>
              <a:t>Οι προϋποθέσεις συνέχισης λειτουργίας υφιστάμενων νομίμων δραστηριοτήτων, καθορίζονται από την αρμόδια Υπηρεσία. </a:t>
            </a:r>
          </a:p>
          <a:p>
            <a:r>
              <a:rPr lang="el-GR" sz="1200" b="1" u="sng" dirty="0" smtClean="0">
                <a:solidFill>
                  <a:srgbClr val="FF0000"/>
                </a:solidFill>
                <a:latin typeface="Arial" pitchFamily="34" charset="0"/>
                <a:cs typeface="Arial" pitchFamily="34" charset="0"/>
              </a:rPr>
              <a:t>Περιοχή με στοιχείο Α2 (αρχ. χώρος «Κάμπος»)</a:t>
            </a:r>
          </a:p>
          <a:p>
            <a:pPr lvl="1"/>
            <a:r>
              <a:rPr lang="el-GR" sz="1100" dirty="0" smtClean="0">
                <a:solidFill>
                  <a:schemeClr val="tx1"/>
                </a:solidFill>
                <a:latin typeface="Arial" pitchFamily="34" charset="0"/>
                <a:cs typeface="Arial" pitchFamily="34" charset="0"/>
              </a:rPr>
              <a:t>Κατοικία</a:t>
            </a:r>
          </a:p>
          <a:p>
            <a:pPr lvl="1"/>
            <a:r>
              <a:rPr lang="el-GR" sz="1100" dirty="0" smtClean="0">
                <a:solidFill>
                  <a:schemeClr val="tx1"/>
                </a:solidFill>
                <a:latin typeface="Arial" pitchFamily="34" charset="0"/>
                <a:cs typeface="Arial" pitchFamily="34" charset="0"/>
              </a:rPr>
              <a:t>Τουριστικές επαύλεις ή αυτοεξυπηρετούμενα τουριστικά καταλύματα, ενοικιαζόμενα δωμάτια, αγροτουριστικά καταλύματα</a:t>
            </a:r>
          </a:p>
          <a:p>
            <a:pPr lvl="1"/>
            <a:r>
              <a:rPr lang="el-GR" sz="1100" dirty="0" smtClean="0">
                <a:solidFill>
                  <a:schemeClr val="tx1"/>
                </a:solidFill>
                <a:latin typeface="Arial" pitchFamily="34" charset="0"/>
                <a:cs typeface="Arial" pitchFamily="34" charset="0"/>
              </a:rPr>
              <a:t>Εμπορικά καταστήματα (εκτός υπεραγορών-πολυκαταστημάτων)</a:t>
            </a:r>
          </a:p>
          <a:p>
            <a:pPr lvl="1"/>
            <a:r>
              <a:rPr lang="el-GR" sz="1100" dirty="0" smtClean="0">
                <a:solidFill>
                  <a:schemeClr val="tx1"/>
                </a:solidFill>
                <a:latin typeface="Arial" pitchFamily="34" charset="0"/>
                <a:cs typeface="Arial" pitchFamily="34" charset="0"/>
              </a:rPr>
              <a:t>Γραφεία, τράπεζες, ασφάλειες και κοινωφελείς οργανισμοί</a:t>
            </a:r>
          </a:p>
          <a:p>
            <a:pPr lvl="1"/>
            <a:r>
              <a:rPr lang="el-GR" sz="1100" dirty="0" smtClean="0">
                <a:solidFill>
                  <a:schemeClr val="tx1"/>
                </a:solidFill>
                <a:latin typeface="Arial" pitchFamily="34" charset="0"/>
                <a:cs typeface="Arial" pitchFamily="34" charset="0"/>
              </a:rPr>
              <a:t>Κτίρια εκπαίδευσης και κοινωνικής πρόνοιας</a:t>
            </a:r>
          </a:p>
          <a:p>
            <a:pPr lvl="1"/>
            <a:r>
              <a:rPr lang="el-GR" sz="1100" dirty="0" smtClean="0">
                <a:solidFill>
                  <a:schemeClr val="tx1"/>
                </a:solidFill>
                <a:latin typeface="Arial" pitchFamily="34" charset="0"/>
                <a:cs typeface="Arial" pitchFamily="34" charset="0"/>
              </a:rPr>
              <a:t>Εστιατόρια, αναψυκτήρια</a:t>
            </a:r>
          </a:p>
          <a:p>
            <a:pPr lvl="1"/>
            <a:r>
              <a:rPr lang="el-GR" sz="1100" dirty="0" smtClean="0">
                <a:solidFill>
                  <a:schemeClr val="tx1"/>
                </a:solidFill>
                <a:latin typeface="Arial" pitchFamily="34" charset="0"/>
                <a:cs typeface="Arial" pitchFamily="34" charset="0"/>
              </a:rPr>
              <a:t>Θρησκευτικοί χώροι</a:t>
            </a:r>
          </a:p>
          <a:p>
            <a:pPr lvl="1"/>
            <a:r>
              <a:rPr lang="el-GR" sz="1100" dirty="0" smtClean="0">
                <a:solidFill>
                  <a:schemeClr val="tx1"/>
                </a:solidFill>
                <a:latin typeface="Arial" pitchFamily="34" charset="0"/>
                <a:cs typeface="Arial" pitchFamily="34" charset="0"/>
              </a:rPr>
              <a:t>Επαγγελματικά εργαστήρια και μονάδες μεταποίησης τοπικά παραγομένων προϊόντων πολύ χαμηλής όχλησης και δυναμικότητας μέχρι 30</a:t>
            </a:r>
            <a:r>
              <a:rPr lang="en-US" sz="1100" dirty="0" smtClean="0">
                <a:solidFill>
                  <a:schemeClr val="tx1"/>
                </a:solidFill>
                <a:latin typeface="Arial" pitchFamily="34" charset="0"/>
                <a:cs typeface="Arial" pitchFamily="34" charset="0"/>
              </a:rPr>
              <a:t>HP</a:t>
            </a:r>
            <a:r>
              <a:rPr lang="el-GR" sz="1100" dirty="0" smtClean="0">
                <a:solidFill>
                  <a:schemeClr val="tx1"/>
                </a:solidFill>
                <a:latin typeface="Arial" pitchFamily="34" charset="0"/>
                <a:cs typeface="Arial" pitchFamily="34" charset="0"/>
              </a:rPr>
              <a:t>, κατόπιν εγκρίσεως αρμοδίως</a:t>
            </a:r>
          </a:p>
          <a:p>
            <a:pPr lvl="1"/>
            <a:r>
              <a:rPr lang="el-GR" sz="1100" dirty="0" smtClean="0">
                <a:solidFill>
                  <a:schemeClr val="tx1"/>
                </a:solidFill>
                <a:latin typeface="Arial" pitchFamily="34" charset="0"/>
                <a:cs typeface="Arial" pitchFamily="34" charset="0"/>
              </a:rPr>
              <a:t>Αθλητικές εγκαταστάσεις</a:t>
            </a:r>
          </a:p>
          <a:p>
            <a:pPr lvl="1"/>
            <a:r>
              <a:rPr lang="el-GR" sz="1100" dirty="0" smtClean="0">
                <a:solidFill>
                  <a:schemeClr val="tx1"/>
                </a:solidFill>
                <a:latin typeface="Arial" pitchFamily="34" charset="0"/>
                <a:cs typeface="Arial" pitchFamily="34" charset="0"/>
              </a:rPr>
              <a:t>Γήπεδα στάθμευσης</a:t>
            </a:r>
          </a:p>
          <a:p>
            <a:pPr lvl="1"/>
            <a:r>
              <a:rPr lang="el-GR" sz="1100" dirty="0" smtClean="0">
                <a:solidFill>
                  <a:schemeClr val="tx1"/>
                </a:solidFill>
                <a:latin typeface="Arial" pitchFamily="34" charset="0"/>
                <a:cs typeface="Arial" pitchFamily="34" charset="0"/>
              </a:rPr>
              <a:t>Πολιτιστικά κτίρια και εν γένει πολιτιστικές εγκαταστάσεις</a:t>
            </a:r>
          </a:p>
          <a:p>
            <a:pPr lvl="1"/>
            <a:r>
              <a:rPr lang="el-GR" sz="1100" dirty="0" smtClean="0">
                <a:solidFill>
                  <a:schemeClr val="tx1"/>
                </a:solidFill>
                <a:latin typeface="Arial" pitchFamily="34" charset="0"/>
                <a:cs typeface="Arial" pitchFamily="34" charset="0"/>
              </a:rPr>
              <a:t>Αγροτικές - γεωργικές αποθήκες και εγκαταστάσεις (έως 25 τ.μ.)</a:t>
            </a:r>
          </a:p>
        </p:txBody>
      </p:sp>
      <p:sp>
        <p:nvSpPr>
          <p:cNvPr id="6" name="Content Placeholder 5"/>
          <p:cNvSpPr>
            <a:spLocks noGrp="1"/>
          </p:cNvSpPr>
          <p:nvPr>
            <p:ph sz="quarter" idx="4"/>
          </p:nvPr>
        </p:nvSpPr>
        <p:spPr>
          <a:xfrm>
            <a:off x="4572000" y="908720"/>
            <a:ext cx="2432913" cy="5437689"/>
          </a:xfrm>
        </p:spPr>
        <p:txBody>
          <a:bodyPr>
            <a:normAutofit lnSpcReduction="10000"/>
          </a:bodyPr>
          <a:lstStyle/>
          <a:p>
            <a:pPr>
              <a:spcBef>
                <a:spcPts val="0"/>
              </a:spcBef>
              <a:spcAft>
                <a:spcPts val="600"/>
              </a:spcAft>
              <a:buNone/>
            </a:pPr>
            <a:r>
              <a:rPr lang="el-GR" sz="1300" b="1" u="sng" dirty="0" smtClean="0">
                <a:solidFill>
                  <a:srgbClr val="FF0000"/>
                </a:solidFill>
                <a:latin typeface="Arial" pitchFamily="34" charset="0"/>
                <a:cs typeface="Arial" pitchFamily="34" charset="0"/>
              </a:rPr>
              <a:t>Στη Περιοχή Α2 «Κάμπος»</a:t>
            </a:r>
          </a:p>
          <a:p>
            <a:pPr>
              <a:spcBef>
                <a:spcPts val="0"/>
              </a:spcBef>
              <a:spcAft>
                <a:spcPts val="600"/>
              </a:spcAft>
            </a:pPr>
            <a:r>
              <a:rPr lang="el-GR" sz="1500" dirty="0" smtClean="0">
                <a:latin typeface="Arial" pitchFamily="34" charset="0"/>
                <a:cs typeface="Arial" pitchFamily="34" charset="0"/>
              </a:rPr>
              <a:t>Κατάτμηση και αρτιότητα των γηπέδων: 6.000 </a:t>
            </a:r>
            <a:r>
              <a:rPr lang="el-GR" sz="1500" dirty="0" err="1" smtClean="0">
                <a:latin typeface="Arial" pitchFamily="34" charset="0"/>
                <a:cs typeface="Arial" pitchFamily="34" charset="0"/>
              </a:rPr>
              <a:t>τ.μ</a:t>
            </a:r>
            <a:r>
              <a:rPr lang="el-GR" sz="1500" dirty="0" smtClean="0">
                <a:latin typeface="Arial" pitchFamily="34" charset="0"/>
                <a:cs typeface="Arial" pitchFamily="34" charset="0"/>
              </a:rPr>
              <a:t>. Κατά τα λοιπά εφαρμόζεται η παρ. 1 του άρθρου 1 του από 24/31-5-1985 Π.Δ. (εκτός σχεδίου δόμηση) όπως ισχύει.</a:t>
            </a:r>
          </a:p>
          <a:p>
            <a:pPr>
              <a:spcBef>
                <a:spcPts val="0"/>
              </a:spcBef>
              <a:spcAft>
                <a:spcPts val="600"/>
              </a:spcAft>
            </a:pPr>
            <a:r>
              <a:rPr lang="el-GR" sz="1500" dirty="0" smtClean="0">
                <a:latin typeface="Arial" pitchFamily="34" charset="0"/>
                <a:cs typeface="Arial" pitchFamily="34" charset="0"/>
              </a:rPr>
              <a:t> Κατ’ εξαίρεση, θεωρούνται άρτια και οικοδομήσιμα κατά παρέκκλιση, γήπεδα έκτασης τουλάχιστον 4.000 </a:t>
            </a:r>
            <a:r>
              <a:rPr lang="el-GR" sz="1500" dirty="0" err="1" smtClean="0">
                <a:latin typeface="Arial" pitchFamily="34" charset="0"/>
                <a:cs typeface="Arial" pitchFamily="34" charset="0"/>
              </a:rPr>
              <a:t>τ.μ</a:t>
            </a:r>
            <a:r>
              <a:rPr lang="el-GR" sz="1500" dirty="0" smtClean="0">
                <a:latin typeface="Arial" pitchFamily="34" charset="0"/>
                <a:cs typeface="Arial" pitchFamily="34" charset="0"/>
              </a:rPr>
              <a:t>., τα οποία, κατά την </a:t>
            </a:r>
            <a:r>
              <a:rPr lang="el-GR" sz="1500" dirty="0" err="1" smtClean="0">
                <a:latin typeface="Arial" pitchFamily="34" charset="0"/>
                <a:cs typeface="Arial" pitchFamily="34" charset="0"/>
              </a:rPr>
              <a:t>ημ</a:t>
            </a:r>
            <a:r>
              <a:rPr lang="el-GR" sz="1500" dirty="0" smtClean="0">
                <a:latin typeface="Arial" pitchFamily="34" charset="0"/>
                <a:cs typeface="Arial" pitchFamily="34" charset="0"/>
              </a:rPr>
              <a:t>/νια δημοσίευσης του ΣΧΟΟΑΠ σε ΦΕΚ, θεωρούνται άρτια και οικοδομήσιμα, σύμφωνα με τις οικείες πολεοδομικές διατάξεις.</a:t>
            </a:r>
            <a:endParaRPr lang="el-GR" sz="1500" b="1" u="sng" dirty="0" smtClean="0">
              <a:solidFill>
                <a:srgbClr val="FF0000"/>
              </a:solidFill>
              <a:latin typeface="Arial" pitchFamily="34" charset="0"/>
              <a:cs typeface="Arial" pitchFamily="34" charset="0"/>
            </a:endParaRPr>
          </a:p>
          <a:p>
            <a:endParaRPr lang="el-GR" sz="1200" b="1" u="sng" dirty="0">
              <a:solidFill>
                <a:srgbClr val="FF0000"/>
              </a:solidFill>
            </a:endParaRPr>
          </a:p>
        </p:txBody>
      </p:sp>
      <p:sp>
        <p:nvSpPr>
          <p:cNvPr id="7" name="Text Placeholder 3"/>
          <p:cNvSpPr txBox="1">
            <a:spLocks/>
          </p:cNvSpPr>
          <p:nvPr/>
        </p:nvSpPr>
        <p:spPr>
          <a:xfrm>
            <a:off x="6804248" y="548680"/>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6695728" y="980728"/>
            <a:ext cx="2448272" cy="5213834"/>
          </a:xfrm>
          <a:prstGeom prst="rect">
            <a:avLst/>
          </a:prstGeom>
        </p:spPr>
        <p:txBody>
          <a:bodyPr vert="horz" numCol="1">
            <a:normAutofit/>
          </a:bodyPr>
          <a:lstStyle/>
          <a:p>
            <a:pPr marL="365760" indent="-256032">
              <a:spcBef>
                <a:spcPts val="300"/>
              </a:spcBef>
              <a:buClr>
                <a:schemeClr val="accent3"/>
              </a:buClr>
              <a:buFont typeface="Georgia"/>
              <a:buChar char="•"/>
              <a:defRPr/>
            </a:pPr>
            <a:r>
              <a:rPr lang="el-GR" sz="1500" dirty="0" smtClean="0">
                <a:latin typeface="Arial" pitchFamily="34" charset="0"/>
                <a:cs typeface="Arial" pitchFamily="34" charset="0"/>
              </a:rPr>
              <a:t>Κτίρια λιθόκτιστα, έως 120 τ.μ., με μέγιστο αριθμό ορόφων έναν (1) και ύψος 4,5μ. </a:t>
            </a:r>
            <a:r>
              <a:rPr lang="el-GR" sz="1500" dirty="0" err="1" smtClean="0">
                <a:latin typeface="Arial" pitchFamily="34" charset="0"/>
                <a:cs typeface="Arial" pitchFamily="34" charset="0"/>
              </a:rPr>
              <a:t>συμπερι</a:t>
            </a:r>
            <a:r>
              <a:rPr lang="el-GR" sz="1500" dirty="0" smtClean="0">
                <a:latin typeface="Arial" pitchFamily="34" charset="0"/>
                <a:cs typeface="Arial" pitchFamily="34" charset="0"/>
              </a:rPr>
              <a:t>-λαμβανομένης της στέγης</a:t>
            </a:r>
          </a:p>
          <a:p>
            <a:pPr marL="365760" lvl="0" indent="-256032">
              <a:spcBef>
                <a:spcPts val="300"/>
              </a:spcBef>
              <a:buClr>
                <a:schemeClr val="accent3"/>
              </a:buClr>
              <a:buFont typeface="Georgia"/>
              <a:buChar char="•"/>
              <a:defRPr/>
            </a:pPr>
            <a:r>
              <a:rPr lang="el-GR" sz="1500" dirty="0" smtClean="0">
                <a:latin typeface="Arial" pitchFamily="34" charset="0"/>
                <a:cs typeface="Arial" pitchFamily="34" charset="0"/>
              </a:rPr>
              <a:t>Απαγορεύεται η κατασκευή πισίνας.  </a:t>
            </a:r>
          </a:p>
          <a:p>
            <a:pPr marL="365760" lvl="0" indent="-256032">
              <a:spcBef>
                <a:spcPts val="300"/>
              </a:spcBef>
              <a:buClr>
                <a:schemeClr val="accent3"/>
              </a:buClr>
              <a:buFont typeface="Georgia"/>
              <a:buChar char="•"/>
              <a:defRPr/>
            </a:pPr>
            <a:r>
              <a:rPr lang="el-GR" sz="1500" dirty="0" smtClean="0">
                <a:latin typeface="Arial" pitchFamily="34" charset="0"/>
                <a:cs typeface="Arial" pitchFamily="34" charset="0"/>
              </a:rPr>
              <a:t>Κατά τα λοιπά ισχύει το από 24/31-5-1985 Π.Δ όπως τροποποιήθηκε και ισχύει</a:t>
            </a:r>
            <a:endParaRPr kumimoji="0" lang="el-GR" sz="15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435280" cy="524006"/>
          </a:xfrm>
        </p:spPr>
        <p:txBody>
          <a:bodyPr>
            <a:noAutofit/>
          </a:bodyPr>
          <a:lstStyle/>
          <a:p>
            <a:pPr algn="l"/>
            <a:r>
              <a:rPr lang="el-GR" sz="2000" dirty="0" smtClean="0">
                <a:latin typeface="Arial" pitchFamily="34" charset="0"/>
                <a:cs typeface="Arial" pitchFamily="34" charset="0"/>
              </a:rPr>
              <a:t>Π.Ε.Π. 3: Προστασίας ποταμών, </a:t>
            </a:r>
            <a:r>
              <a:rPr lang="el-GR" sz="2000" dirty="0" err="1" smtClean="0">
                <a:latin typeface="Arial" pitchFamily="34" charset="0"/>
                <a:cs typeface="Arial" pitchFamily="34" charset="0"/>
              </a:rPr>
              <a:t>υδατορεμάτων</a:t>
            </a:r>
            <a:r>
              <a:rPr lang="el-GR" sz="2000" dirty="0" smtClean="0">
                <a:latin typeface="Arial" pitchFamily="34" charset="0"/>
                <a:cs typeface="Arial" pitchFamily="34" charset="0"/>
              </a:rPr>
              <a:t> και μικρών υγροτόπων</a:t>
            </a:r>
            <a:endParaRPr lang="el-GR" sz="2000" dirty="0">
              <a:latin typeface="Arial" pitchFamily="34" charset="0"/>
              <a:cs typeface="Arial" pitchFamily="34" charset="0"/>
            </a:endParaRPr>
          </a:p>
        </p:txBody>
      </p:sp>
      <p:sp>
        <p:nvSpPr>
          <p:cNvPr id="3" name="Text Placeholder 2"/>
          <p:cNvSpPr>
            <a:spLocks noGrp="1"/>
          </p:cNvSpPr>
          <p:nvPr>
            <p:ph type="body" idx="1"/>
          </p:nvPr>
        </p:nvSpPr>
        <p:spPr>
          <a:xfrm>
            <a:off x="285720" y="642918"/>
            <a:ext cx="3168352" cy="279722"/>
          </a:xfrm>
        </p:spPr>
        <p:txBody>
          <a:bodyPr/>
          <a:lstStyle/>
          <a:p>
            <a:r>
              <a:rPr lang="el-GR" sz="1300" cap="none" dirty="0" smtClean="0"/>
              <a:t>Επιτρ. Χρήσεις</a:t>
            </a:r>
            <a:endParaRPr lang="el-GR" sz="1300" dirty="0"/>
          </a:p>
        </p:txBody>
      </p:sp>
      <p:sp>
        <p:nvSpPr>
          <p:cNvPr id="5" name="Content Placeholder 4"/>
          <p:cNvSpPr>
            <a:spLocks noGrp="1"/>
          </p:cNvSpPr>
          <p:nvPr>
            <p:ph sz="quarter" idx="2"/>
          </p:nvPr>
        </p:nvSpPr>
        <p:spPr>
          <a:xfrm>
            <a:off x="-142908" y="1000108"/>
            <a:ext cx="5072098" cy="5857892"/>
          </a:xfrm>
        </p:spPr>
        <p:txBody>
          <a:bodyPr>
            <a:normAutofit fontScale="25000" lnSpcReduction="20000"/>
          </a:bodyPr>
          <a:lstStyle/>
          <a:p>
            <a:pPr>
              <a:spcBef>
                <a:spcPts val="600"/>
              </a:spcBef>
            </a:pPr>
            <a:r>
              <a:rPr lang="el-GR" sz="6400" dirty="0" smtClean="0">
                <a:latin typeface="Arial" pitchFamily="34" charset="0"/>
                <a:cs typeface="Arial" pitchFamily="34" charset="0"/>
              </a:rPr>
              <a:t>Ορίζεται ζώνη προστασίας 20μ. εκατέρωθεν των </a:t>
            </a:r>
            <a:r>
              <a:rPr lang="el-GR" sz="6400" dirty="0" err="1" smtClean="0">
                <a:latin typeface="Arial" pitchFamily="34" charset="0"/>
                <a:cs typeface="Arial" pitchFamily="34" charset="0"/>
              </a:rPr>
              <a:t>όχθεων</a:t>
            </a:r>
            <a:r>
              <a:rPr lang="el-GR" sz="6400" dirty="0" smtClean="0">
                <a:latin typeface="Arial" pitchFamily="34" charset="0"/>
                <a:cs typeface="Arial" pitchFamily="34" charset="0"/>
              </a:rPr>
              <a:t> όλων των υδατορεμάτων ανεξαρτήτως μεγέθους για την προστασία των παρόχθιων οικοσυστημάτων και την αποφυγή των </a:t>
            </a:r>
            <a:r>
              <a:rPr lang="el-GR" sz="6400" dirty="0" err="1" smtClean="0">
                <a:latin typeface="Arial" pitchFamily="34" charset="0"/>
                <a:cs typeface="Arial" pitchFamily="34" charset="0"/>
              </a:rPr>
              <a:t>πλημμυρικών</a:t>
            </a:r>
            <a:r>
              <a:rPr lang="el-GR" sz="6400" dirty="0" smtClean="0">
                <a:latin typeface="Arial" pitchFamily="34" charset="0"/>
                <a:cs typeface="Arial" pitchFamily="34" charset="0"/>
              </a:rPr>
              <a:t> φαινομένων</a:t>
            </a:r>
          </a:p>
          <a:p>
            <a:pPr>
              <a:spcBef>
                <a:spcPts val="600"/>
              </a:spcBef>
            </a:pPr>
            <a:r>
              <a:rPr lang="el-GR" sz="6400" dirty="0" smtClean="0">
                <a:latin typeface="Arial" pitchFamily="34" charset="0"/>
                <a:cs typeface="Arial" pitchFamily="34" charset="0"/>
              </a:rPr>
              <a:t>Εντός αυτής απαγορεύεται οποιαδήποτε δόμηση, εάν δεν έχει γίνει οριοθέτηση του υδατορέματος, σύμφωνα με την κείμενη νομοθεσία, </a:t>
            </a:r>
            <a:r>
              <a:rPr lang="el-GR" sz="6400" u="sng" dirty="0" smtClean="0">
                <a:latin typeface="Arial" pitchFamily="34" charset="0"/>
                <a:cs typeface="Arial" pitchFamily="34" charset="0"/>
              </a:rPr>
              <a:t>με εξαίρεση</a:t>
            </a:r>
            <a:r>
              <a:rPr lang="el-GR" sz="6400" dirty="0" smtClean="0">
                <a:latin typeface="Arial" pitchFamily="34" charset="0"/>
                <a:cs typeface="Arial" pitchFamily="34" charset="0"/>
              </a:rPr>
              <a:t>:</a:t>
            </a:r>
          </a:p>
          <a:p>
            <a:pPr lvl="0">
              <a:spcBef>
                <a:spcPts val="600"/>
              </a:spcBef>
            </a:pPr>
            <a:r>
              <a:rPr lang="el-GR" sz="6400" dirty="0" smtClean="0">
                <a:latin typeface="Arial" pitchFamily="34" charset="0"/>
                <a:cs typeface="Arial" pitchFamily="34" charset="0"/>
              </a:rPr>
              <a:t>Εργασίες άρσης προσχώσεων, καθαρισμού κοίτης, συντήρησης και αποκατάστασης καθώς και η επισκευή υφισταμένων αντιπλημμυρικών έργων, χωρίς καταστροφή της παρόχθιας βλάστησης.</a:t>
            </a:r>
          </a:p>
          <a:p>
            <a:pPr lvl="0">
              <a:spcBef>
                <a:spcPts val="600"/>
              </a:spcBef>
            </a:pPr>
            <a:r>
              <a:rPr lang="el-GR" sz="6400" dirty="0" smtClean="0">
                <a:latin typeface="Arial" pitchFamily="34" charset="0"/>
                <a:cs typeface="Arial" pitchFamily="34" charset="0"/>
              </a:rPr>
              <a:t>Εργασίες καθαίρεσης αυθαίρετων κατασκευών</a:t>
            </a:r>
          </a:p>
          <a:p>
            <a:pPr lvl="0">
              <a:spcBef>
                <a:spcPts val="600"/>
              </a:spcBef>
            </a:pPr>
            <a:r>
              <a:rPr lang="el-GR" sz="6400" dirty="0" smtClean="0">
                <a:latin typeface="Arial" pitchFamily="34" charset="0"/>
                <a:cs typeface="Arial" pitchFamily="34" charset="0"/>
              </a:rPr>
              <a:t>Κατασκευή μικρών φραγμάτων ή </a:t>
            </a:r>
            <a:r>
              <a:rPr lang="el-GR" sz="6400" dirty="0" err="1" smtClean="0">
                <a:latin typeface="Arial" pitchFamily="34" charset="0"/>
                <a:cs typeface="Arial" pitchFamily="34" charset="0"/>
              </a:rPr>
              <a:t>λιμνοδεξαμενών</a:t>
            </a:r>
            <a:r>
              <a:rPr lang="el-GR" sz="6400" dirty="0" smtClean="0">
                <a:latin typeface="Arial" pitchFamily="34" charset="0"/>
                <a:cs typeface="Arial" pitchFamily="34" charset="0"/>
              </a:rPr>
              <a:t> και υδροληψιών αυτών καθώς και αναβαθμών συγκράτησης φερτών υλών στις ορεινές κοίτες.</a:t>
            </a:r>
          </a:p>
          <a:p>
            <a:pPr lvl="0">
              <a:spcBef>
                <a:spcPts val="600"/>
              </a:spcBef>
            </a:pPr>
            <a:r>
              <a:rPr lang="el-GR" sz="6400" dirty="0" smtClean="0">
                <a:latin typeface="Arial" pitchFamily="34" charset="0"/>
                <a:cs typeface="Arial" pitchFamily="34" charset="0"/>
              </a:rPr>
              <a:t>Νέες γέφυρες ή την αντικατάσταση υφισταμένων με τα συναφή έργα, καθώς και έργα προστασίας θεμελιώσεων γεφυρών.</a:t>
            </a:r>
          </a:p>
          <a:p>
            <a:pPr lvl="0">
              <a:spcBef>
                <a:spcPts val="600"/>
              </a:spcBef>
            </a:pPr>
            <a:r>
              <a:rPr lang="el-GR" sz="6400" dirty="0" smtClean="0">
                <a:latin typeface="Arial" pitchFamily="34" charset="0"/>
                <a:cs typeface="Arial" pitchFamily="34" charset="0"/>
              </a:rPr>
              <a:t>Έργα υποδομής που δεν επηρεάζουν την υφιστάμενη φυσική ή διαμορφωμένη κοίτη του </a:t>
            </a:r>
            <a:r>
              <a:rPr lang="el-GR" sz="6400" dirty="0" err="1" smtClean="0">
                <a:latin typeface="Arial" pitchFamily="34" charset="0"/>
                <a:cs typeface="Arial" pitchFamily="34" charset="0"/>
              </a:rPr>
              <a:t>υδατορέματος</a:t>
            </a:r>
            <a:r>
              <a:rPr lang="el-GR" sz="6400" dirty="0" smtClean="0">
                <a:latin typeface="Arial" pitchFamily="34" charset="0"/>
                <a:cs typeface="Arial" pitchFamily="34" charset="0"/>
              </a:rPr>
              <a:t> και την παρόχθιας βλάστησης.</a:t>
            </a:r>
          </a:p>
          <a:p>
            <a:pPr>
              <a:spcBef>
                <a:spcPts val="600"/>
              </a:spcBef>
            </a:pPr>
            <a:r>
              <a:rPr lang="el-GR" sz="6400" dirty="0" smtClean="0">
                <a:latin typeface="Arial" pitchFamily="34" charset="0"/>
                <a:cs typeface="Arial" pitchFamily="34" charset="0"/>
              </a:rPr>
              <a:t>Κατασκευή έργων Εθνικής Άμυνας ή αντιμετώπισης φυσικών </a:t>
            </a:r>
            <a:r>
              <a:rPr lang="el-GR" sz="6000" dirty="0" smtClean="0">
                <a:latin typeface="Arial" pitchFamily="34" charset="0"/>
                <a:cs typeface="Arial" pitchFamily="34" charset="0"/>
              </a:rPr>
              <a:t>καταστροφών </a:t>
            </a:r>
            <a:endParaRPr lang="el-GR" sz="6000" dirty="0" smtClean="0">
              <a:solidFill>
                <a:schemeClr val="tx1"/>
              </a:solidFill>
              <a:latin typeface="Arial" pitchFamily="34" charset="0"/>
              <a:cs typeface="Arial" pitchFamily="34" charset="0"/>
            </a:endParaRPr>
          </a:p>
          <a:p>
            <a:endParaRPr lang="el-GR" sz="4800" dirty="0"/>
          </a:p>
        </p:txBody>
      </p:sp>
      <p:sp>
        <p:nvSpPr>
          <p:cNvPr id="9" name="Text Placeholder 3"/>
          <p:cNvSpPr txBox="1">
            <a:spLocks/>
          </p:cNvSpPr>
          <p:nvPr/>
        </p:nvSpPr>
        <p:spPr>
          <a:xfrm>
            <a:off x="4786314" y="642918"/>
            <a:ext cx="435768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Λοιπές</a:t>
            </a:r>
            <a:r>
              <a:rPr lang="el-GR" sz="1300" b="1" dirty="0" smtClean="0">
                <a:solidFill>
                  <a:schemeClr val="tx1">
                    <a:tint val="95000"/>
                  </a:schemeClr>
                </a:solidFill>
              </a:rPr>
              <a:t>  δράσεις  προστασίας  του περιβάλλοντος</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0" name="Content Placeholder 5"/>
          <p:cNvSpPr txBox="1">
            <a:spLocks/>
          </p:cNvSpPr>
          <p:nvPr/>
        </p:nvSpPr>
        <p:spPr>
          <a:xfrm>
            <a:off x="4786314" y="1000108"/>
            <a:ext cx="4214842" cy="5559054"/>
          </a:xfrm>
          <a:prstGeom prst="rect">
            <a:avLst/>
          </a:prstGeom>
        </p:spPr>
        <p:txBody>
          <a:bodyPr vert="horz">
            <a:normAutofit fontScale="925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noProof="0" dirty="0" smtClean="0">
                <a:latin typeface="Arial" pitchFamily="34" charset="0"/>
                <a:cs typeface="Arial" pitchFamily="34" charset="0"/>
              </a:rPr>
              <a:t>Οριοθέτηση υδατορεμάτων στις προς πολεοδόμηση περιοχές και καθορισμού ζώνης πρασίνου</a:t>
            </a:r>
          </a:p>
          <a:p>
            <a:pPr marL="365760" lvl="0" indent="-256032">
              <a:spcBef>
                <a:spcPts val="300"/>
              </a:spcBef>
              <a:buClr>
                <a:schemeClr val="accent3"/>
              </a:buClr>
              <a:buFont typeface="Georgia"/>
              <a:buChar char="•"/>
            </a:pPr>
            <a:r>
              <a:rPr lang="el-GR" sz="1600" dirty="0" smtClean="0">
                <a:latin typeface="Arial" pitchFamily="34" charset="0"/>
                <a:cs typeface="Arial" pitchFamily="34" charset="0"/>
              </a:rPr>
              <a:t>Όλα τα αντιπλημμυρικά και τα έργα διευθέτησης υδατορεμάτων θα πρέπει να εντάσσονται σε ένα γενικό αντιπλημμυρικό σχεδιασμό σε επίπεδο λεκάνης απορροής.</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l-GR" sz="1600" dirty="0" smtClean="0">
                <a:latin typeface="Arial" pitchFamily="34" charset="0"/>
                <a:cs typeface="Arial" pitchFamily="34" charset="0"/>
              </a:rPr>
              <a:t>Δεν επιτρέπεται η δόμηση, οι περιφράξεις και οι διαμορφώσεις εδάφους που εμποδίζουν την ελεύθερη απορροή του νερού.</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a:buNone/>
            </a:pPr>
            <a:r>
              <a:rPr lang="el-GR" sz="1600" b="1" u="sng" dirty="0" smtClean="0">
                <a:solidFill>
                  <a:srgbClr val="FF0000"/>
                </a:solidFill>
                <a:latin typeface="Arial" pitchFamily="34" charset="0"/>
                <a:cs typeface="Arial" pitchFamily="34" charset="0"/>
              </a:rPr>
              <a:t>Περιοχή με στοιχείο Β1 (απόλυτης προστ. </a:t>
            </a:r>
            <a:r>
              <a:rPr lang="el-GR" sz="1600" b="1" dirty="0" smtClean="0">
                <a:solidFill>
                  <a:srgbClr val="FF0000"/>
                </a:solidFill>
                <a:latin typeface="Arial" pitchFamily="34" charset="0"/>
                <a:cs typeface="Arial" pitchFamily="34" charset="0"/>
              </a:rPr>
              <a:t>–</a:t>
            </a:r>
            <a:r>
              <a:rPr lang="el-GR" sz="1600" b="1" u="sng" dirty="0" smtClean="0">
                <a:solidFill>
                  <a:srgbClr val="FF0000"/>
                </a:solidFill>
                <a:latin typeface="Arial" pitchFamily="34" charset="0"/>
                <a:cs typeface="Arial" pitchFamily="34" charset="0"/>
              </a:rPr>
              <a:t> Υγρότοπος «Εκβολές παραλίας </a:t>
            </a:r>
            <a:r>
              <a:rPr lang="el-GR" sz="1600" b="1" u="sng" dirty="0" err="1" smtClean="0">
                <a:solidFill>
                  <a:srgbClr val="FF0000"/>
                </a:solidFill>
                <a:latin typeface="Arial" pitchFamily="34" charset="0"/>
                <a:cs typeface="Arial" pitchFamily="34" charset="0"/>
              </a:rPr>
              <a:t>Μήθυμνας</a:t>
            </a:r>
            <a:r>
              <a:rPr lang="el-GR" sz="1600" b="1" u="sng" dirty="0" smtClean="0">
                <a:solidFill>
                  <a:srgbClr val="FF0000"/>
                </a:solidFill>
                <a:latin typeface="Arial" pitchFamily="34" charset="0"/>
                <a:cs typeface="Arial" pitchFamily="34" charset="0"/>
              </a:rPr>
              <a:t>»</a:t>
            </a:r>
          </a:p>
          <a:p>
            <a:pPr>
              <a:spcBef>
                <a:spcPts val="600"/>
              </a:spcBef>
            </a:pPr>
            <a:r>
              <a:rPr lang="el-GR" sz="1600" dirty="0" smtClean="0">
                <a:latin typeface="Arial" pitchFamily="34" charset="0"/>
                <a:cs typeface="Arial" pitchFamily="34" charset="0"/>
              </a:rPr>
              <a:t>Επιτρέπεται μόνο η κατασκευή υποδομών για την προστασία του υγροτόπου και την πρόσβαση σε αυτόν.  </a:t>
            </a:r>
          </a:p>
          <a:p>
            <a:pPr marL="365760" lvl="1" indent="-256032">
              <a:spcBef>
                <a:spcPts val="600"/>
              </a:spcBef>
              <a:buClr>
                <a:schemeClr val="accent3"/>
              </a:buClr>
              <a:buFont typeface="Georgia"/>
              <a:buChar char="•"/>
            </a:pPr>
            <a:r>
              <a:rPr lang="el-GR" sz="1600" dirty="0" smtClean="0">
                <a:latin typeface="Arial" pitchFamily="34" charset="0"/>
                <a:cs typeface="Arial" pitchFamily="34" charset="0"/>
              </a:rPr>
              <a:t>Απαγορεύονται οι επιχωματώσεις, η αμμοληψία, η διάνοιξη οδικού δικτύου, οι αποξηράνσεις και γενικά ισχύουν τα προβλεπόμενα στο από 12/19-6-2012 Π.Δ. για την προστασία των μικρών νησιωτικών υγροτόπων.</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35280" cy="452568"/>
          </a:xfrm>
        </p:spPr>
        <p:txBody>
          <a:bodyPr>
            <a:noAutofit/>
          </a:bodyPr>
          <a:lstStyle/>
          <a:p>
            <a:pPr algn="l"/>
            <a:r>
              <a:rPr lang="el-GR" sz="2000" dirty="0" smtClean="0">
                <a:solidFill>
                  <a:schemeClr val="bg1"/>
                </a:solidFill>
                <a:latin typeface="Arial" pitchFamily="34" charset="0"/>
                <a:cs typeface="Arial" pitchFamily="34" charset="0"/>
              </a:rPr>
              <a:t>Π.Ε.Π. 4: Περιοχή προστασίας φυσιογνωμίας οικισμών</a:t>
            </a:r>
            <a:endParaRPr lang="el-GR" sz="2000"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395536" y="692696"/>
            <a:ext cx="3168352" cy="279722"/>
          </a:xfrm>
        </p:spPr>
        <p:txBody>
          <a:bodyPr/>
          <a:lstStyle/>
          <a:p>
            <a:r>
              <a:rPr lang="el-GR" sz="1300" cap="none" dirty="0" smtClean="0"/>
              <a:t>Επιτρ. Χρήσεις</a:t>
            </a:r>
            <a:endParaRPr lang="el-GR" sz="1300" dirty="0"/>
          </a:p>
        </p:txBody>
      </p:sp>
      <p:sp>
        <p:nvSpPr>
          <p:cNvPr id="5" name="Content Placeholder 4"/>
          <p:cNvSpPr>
            <a:spLocks noGrp="1"/>
          </p:cNvSpPr>
          <p:nvPr>
            <p:ph sz="quarter" idx="2"/>
          </p:nvPr>
        </p:nvSpPr>
        <p:spPr>
          <a:xfrm>
            <a:off x="0" y="1052736"/>
            <a:ext cx="4896544" cy="6143668"/>
          </a:xfrm>
        </p:spPr>
        <p:txBody>
          <a:bodyPr numCol="1">
            <a:noAutofit/>
          </a:bodyPr>
          <a:lstStyle/>
          <a:p>
            <a:pPr>
              <a:buNone/>
            </a:pPr>
            <a:r>
              <a:rPr lang="el-GR" sz="1600" b="1" u="sng" dirty="0" smtClean="0">
                <a:solidFill>
                  <a:srgbClr val="FF0000"/>
                </a:solidFill>
                <a:latin typeface="Arial" pitchFamily="34" charset="0"/>
                <a:cs typeface="Arial" pitchFamily="34" charset="0"/>
              </a:rPr>
              <a:t>Περιοχές με στοιχείο Φ1 – </a:t>
            </a:r>
            <a:r>
              <a:rPr lang="el-GR" sz="1600" b="1" u="sng" dirty="0" err="1" smtClean="0">
                <a:solidFill>
                  <a:srgbClr val="FF0000"/>
                </a:solidFill>
                <a:latin typeface="Arial" pitchFamily="34" charset="0"/>
                <a:cs typeface="Arial" pitchFamily="34" charset="0"/>
              </a:rPr>
              <a:t>Περιαστικές</a:t>
            </a:r>
            <a:r>
              <a:rPr lang="el-GR" sz="1600" b="1" u="sng" dirty="0" smtClean="0">
                <a:solidFill>
                  <a:srgbClr val="FF0000"/>
                </a:solidFill>
                <a:latin typeface="Arial" pitchFamily="34" charset="0"/>
                <a:cs typeface="Arial" pitchFamily="34" charset="0"/>
              </a:rPr>
              <a:t> ζώνες προστασίας φυσιογνωμίας οικισμών </a:t>
            </a:r>
            <a:r>
              <a:rPr lang="el-GR" sz="1600" b="1" u="sng" dirty="0" err="1" smtClean="0">
                <a:solidFill>
                  <a:srgbClr val="FF0000"/>
                </a:solidFill>
                <a:latin typeface="Arial" pitchFamily="34" charset="0"/>
                <a:cs typeface="Arial" pitchFamily="34" charset="0"/>
              </a:rPr>
              <a:t>Συκαμνιάς</a:t>
            </a:r>
            <a:r>
              <a:rPr lang="el-GR" sz="1600" b="1" u="sng" dirty="0" smtClean="0">
                <a:solidFill>
                  <a:srgbClr val="FF0000"/>
                </a:solidFill>
                <a:latin typeface="Arial" pitchFamily="34" charset="0"/>
                <a:cs typeface="Arial" pitchFamily="34" charset="0"/>
              </a:rPr>
              <a:t> (περίπου 300μ. </a:t>
            </a:r>
            <a:r>
              <a:rPr lang="el-GR" sz="1600" b="1" u="sng" dirty="0" err="1" smtClean="0">
                <a:solidFill>
                  <a:srgbClr val="FF0000"/>
                </a:solidFill>
                <a:latin typeface="Arial" pitchFamily="34" charset="0"/>
                <a:cs typeface="Arial" pitchFamily="34" charset="0"/>
              </a:rPr>
              <a:t>κατάντι</a:t>
            </a:r>
            <a:r>
              <a:rPr lang="el-GR" sz="1600" b="1" u="sng" dirty="0" smtClean="0">
                <a:solidFill>
                  <a:srgbClr val="FF0000"/>
                </a:solidFill>
                <a:latin typeface="Arial" pitchFamily="34" charset="0"/>
                <a:cs typeface="Arial" pitchFamily="34" charset="0"/>
              </a:rPr>
              <a:t> (Βόρεια) από τον οικισμό) και Σκάλας </a:t>
            </a:r>
            <a:r>
              <a:rPr lang="el-GR" sz="1600" b="1" u="sng" dirty="0" err="1" smtClean="0">
                <a:solidFill>
                  <a:srgbClr val="FF0000"/>
                </a:solidFill>
                <a:latin typeface="Arial" pitchFamily="34" charset="0"/>
                <a:cs typeface="Arial" pitchFamily="34" charset="0"/>
              </a:rPr>
              <a:t>Συκαμνιάς</a:t>
            </a:r>
            <a:r>
              <a:rPr lang="el-GR" sz="1600" b="1" u="sng" dirty="0" smtClean="0">
                <a:solidFill>
                  <a:srgbClr val="FF0000"/>
                </a:solidFill>
                <a:latin typeface="Arial" pitchFamily="34" charset="0"/>
                <a:cs typeface="Arial" pitchFamily="34" charset="0"/>
              </a:rPr>
              <a:t> (Δυτικά και Ανατολικά)</a:t>
            </a:r>
          </a:p>
          <a:p>
            <a:r>
              <a:rPr lang="el-GR" sz="1600" dirty="0" smtClean="0">
                <a:latin typeface="Arial" pitchFamily="34" charset="0"/>
                <a:cs typeface="Arial" pitchFamily="34" charset="0"/>
              </a:rPr>
              <a:t>Εντός των ορίων των με στοιχείο Φ1 περιοχών, απαγορεύεται οποιαδήποτε δόμηση ή κατασκευή, καθώς θα υποβαθμίσει σημαντικά την φυσιογνωμία των αξιόλογων οικισμών της Συκαμνιάς και της Σκάλας Συκαμνιάς. </a:t>
            </a:r>
          </a:p>
          <a:p>
            <a:pPr>
              <a:spcBef>
                <a:spcPts val="1200"/>
              </a:spcBef>
            </a:pPr>
            <a:r>
              <a:rPr lang="el-GR" sz="1600" dirty="0" smtClean="0">
                <a:latin typeface="Arial" pitchFamily="34" charset="0"/>
                <a:cs typeface="Arial" pitchFamily="34" charset="0"/>
              </a:rPr>
              <a:t>Κατ'εξαίρεση, επιτρέπεται οι εγκαταστάσεις κοινής ωφέλειας σύμφωνα με την κείμενη νομοθεσία και η διαμόρφωση χώρων κίνησης και στάσης περιηγητών. </a:t>
            </a:r>
          </a:p>
        </p:txBody>
      </p:sp>
      <p:sp>
        <p:nvSpPr>
          <p:cNvPr id="7" name="Text Placeholder 3"/>
          <p:cNvSpPr txBox="1">
            <a:spLocks/>
          </p:cNvSpPr>
          <p:nvPr/>
        </p:nvSpPr>
        <p:spPr>
          <a:xfrm>
            <a:off x="5724128" y="69269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Content Placeholder 5"/>
          <p:cNvSpPr txBox="1">
            <a:spLocks/>
          </p:cNvSpPr>
          <p:nvPr/>
        </p:nvSpPr>
        <p:spPr>
          <a:xfrm>
            <a:off x="5436096" y="1124744"/>
            <a:ext cx="3350746" cy="5213834"/>
          </a:xfrm>
          <a:prstGeom prst="rect">
            <a:avLst/>
          </a:prstGeom>
        </p:spPr>
        <p:txBody>
          <a:bodyPr vert="horz" numCol="1">
            <a:normAutofit/>
          </a:bodyPr>
          <a:lstStyle/>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Οι κατασκευές θα είναι αποκλειστικά ξύλινες ή λίθινες</a:t>
            </a:r>
          </a:p>
          <a:p>
            <a:pPr marL="365760" indent="-256032">
              <a:spcBef>
                <a:spcPts val="300"/>
              </a:spcBef>
              <a:buClr>
                <a:schemeClr val="accent3"/>
              </a:buClr>
              <a:buFont typeface="Georgia"/>
              <a:buChar char="•"/>
              <a:defRPr/>
            </a:pPr>
            <a:r>
              <a:rPr lang="el-GR" sz="1600" dirty="0" smtClean="0">
                <a:latin typeface="Arial" pitchFamily="34" charset="0"/>
                <a:cs typeface="Arial" pitchFamily="34" charset="0"/>
              </a:rPr>
              <a:t>Υφιστάμενες δραστηριότητες δύνανται να συνεχίζουν την λειτουργία τους και να εκσυγχρονίζονται ή να βελτιώνονται αισθητικά, χωρίς να επεκτείνονται.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l-GR" sz="1200" b="1" i="0" u="sng"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35280" cy="452568"/>
          </a:xfrm>
        </p:spPr>
        <p:txBody>
          <a:bodyPr>
            <a:noAutofit/>
          </a:bodyPr>
          <a:lstStyle/>
          <a:p>
            <a:pPr algn="l"/>
            <a:r>
              <a:rPr lang="el-GR" sz="2000" dirty="0" smtClean="0">
                <a:solidFill>
                  <a:schemeClr val="bg1"/>
                </a:solidFill>
                <a:latin typeface="Arial" pitchFamily="34" charset="0"/>
                <a:cs typeface="Arial" pitchFamily="34" charset="0"/>
              </a:rPr>
              <a:t>Π.Ε.Π. 5: Περιοχή προστασίας ορεινού όγκου Λεπετύμνου</a:t>
            </a:r>
            <a:endParaRPr lang="el-GR" sz="2000"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395536" y="692696"/>
            <a:ext cx="3168352" cy="279722"/>
          </a:xfrm>
        </p:spPr>
        <p:txBody>
          <a:bodyPr/>
          <a:lstStyle/>
          <a:p>
            <a:r>
              <a:rPr lang="el-GR" sz="1300" cap="none" dirty="0" smtClean="0"/>
              <a:t>Επιτρ. Χρήσεις</a:t>
            </a:r>
            <a:endParaRPr lang="el-GR" sz="1300" dirty="0"/>
          </a:p>
        </p:txBody>
      </p:sp>
      <p:sp>
        <p:nvSpPr>
          <p:cNvPr id="5" name="Content Placeholder 4"/>
          <p:cNvSpPr>
            <a:spLocks noGrp="1"/>
          </p:cNvSpPr>
          <p:nvPr>
            <p:ph sz="quarter" idx="2"/>
          </p:nvPr>
        </p:nvSpPr>
        <p:spPr>
          <a:xfrm>
            <a:off x="0" y="1052736"/>
            <a:ext cx="4896544" cy="6143668"/>
          </a:xfrm>
        </p:spPr>
        <p:txBody>
          <a:bodyPr numCol="1">
            <a:noAutofit/>
          </a:bodyPr>
          <a:lstStyle/>
          <a:p>
            <a:pPr>
              <a:buNone/>
            </a:pPr>
            <a:r>
              <a:rPr lang="el-GR" sz="1600" dirty="0" smtClean="0">
                <a:latin typeface="Arial" pitchFamily="34" charset="0"/>
                <a:cs typeface="Arial" pitchFamily="34" charset="0"/>
              </a:rPr>
              <a:t>    Επιβάλλεται η προστασία των περιοχών με υψόμετρο &gt; 600 μ., στον </a:t>
            </a:r>
            <a:r>
              <a:rPr lang="el-GR" sz="1600" dirty="0" err="1" smtClean="0">
                <a:latin typeface="Arial" pitchFamily="34" charset="0"/>
                <a:cs typeface="Arial" pitchFamily="34" charset="0"/>
              </a:rPr>
              <a:t>Λεπέτυμνο</a:t>
            </a:r>
            <a:r>
              <a:rPr lang="el-GR" sz="1600" dirty="0" smtClean="0">
                <a:latin typeface="Arial" pitchFamily="34" charset="0"/>
                <a:cs typeface="Arial" pitchFamily="34" charset="0"/>
              </a:rPr>
              <a:t>, σύμφωνα με το ισχύον Γ.Π.Χ.Σ.Α.Α.</a:t>
            </a:r>
          </a:p>
          <a:p>
            <a:pPr lvl="0"/>
            <a:r>
              <a:rPr lang="el-GR" sz="1600" dirty="0" smtClean="0">
                <a:latin typeface="Arial" pitchFamily="34" charset="0"/>
                <a:cs typeface="Arial" pitchFamily="34" charset="0"/>
              </a:rPr>
              <a:t>Δεν επιτρέπεται η δόμηση εκτός από την </a:t>
            </a:r>
            <a:r>
              <a:rPr lang="el-GR" sz="1600" b="1" u="sng" dirty="0" smtClean="0">
                <a:latin typeface="Arial" pitchFamily="34" charset="0"/>
                <a:cs typeface="Arial" pitchFamily="34" charset="0"/>
              </a:rPr>
              <a:t>ανέγερση κτηνοτροφικών εγκαταστάσεων και ορειβατικών καταφυγίων</a:t>
            </a:r>
            <a:r>
              <a:rPr lang="el-GR" sz="1600" b="1" dirty="0" smtClean="0">
                <a:latin typeface="Arial" pitchFamily="34" charset="0"/>
                <a:cs typeface="Arial" pitchFamily="34" charset="0"/>
              </a:rPr>
              <a:t>, </a:t>
            </a:r>
            <a:r>
              <a:rPr lang="el-GR" sz="1600" dirty="0" smtClean="0">
                <a:latin typeface="Arial" pitchFamily="34" charset="0"/>
                <a:cs typeface="Arial" pitchFamily="34" charset="0"/>
              </a:rPr>
              <a:t>σύμφωνα με την κείμενη νομοθεσία</a:t>
            </a:r>
          </a:p>
          <a:p>
            <a:pPr lvl="0"/>
            <a:r>
              <a:rPr lang="el-GR" sz="1600" dirty="0" smtClean="0">
                <a:latin typeface="Arial" pitchFamily="34" charset="0"/>
                <a:cs typeface="Arial" pitchFamily="34" charset="0"/>
              </a:rPr>
              <a:t>Επιβάλλεται η οριοθέτηση και διαχείριση των βοσκοτόπων με γνώμονα την </a:t>
            </a:r>
            <a:r>
              <a:rPr lang="el-GR" sz="1600" dirty="0" err="1" smtClean="0">
                <a:latin typeface="Arial" pitchFamily="34" charset="0"/>
                <a:cs typeface="Arial" pitchFamily="34" charset="0"/>
              </a:rPr>
              <a:t>βοσκοϊκανότητά</a:t>
            </a:r>
            <a:r>
              <a:rPr lang="el-GR" sz="1600" dirty="0" smtClean="0">
                <a:latin typeface="Arial" pitchFamily="34" charset="0"/>
                <a:cs typeface="Arial" pitchFamily="34" charset="0"/>
              </a:rPr>
              <a:t> τους και σε </a:t>
            </a:r>
            <a:r>
              <a:rPr lang="el-GR" sz="1600" b="1" dirty="0" smtClean="0">
                <a:latin typeface="Arial" pitchFamily="34" charset="0"/>
                <a:cs typeface="Arial" pitchFamily="34" charset="0"/>
              </a:rPr>
              <a:t>εφαρμογή του Κώδικα Ορθής Γεωργικής Πρακτικής</a:t>
            </a:r>
            <a:r>
              <a:rPr lang="el-GR" sz="1600" dirty="0" smtClean="0">
                <a:latin typeface="Arial" pitchFamily="34" charset="0"/>
                <a:cs typeface="Arial" pitchFamily="34" charset="0"/>
              </a:rPr>
              <a:t>, σύμφωνα με την κείμενη νομοθεσία. </a:t>
            </a:r>
          </a:p>
          <a:p>
            <a:pPr lvl="0"/>
            <a:r>
              <a:rPr lang="el-GR" sz="1600" dirty="0" smtClean="0">
                <a:latin typeface="Arial" pitchFamily="34" charset="0"/>
                <a:cs typeface="Arial" pitchFamily="34" charset="0"/>
              </a:rPr>
              <a:t>Επιτρέπεται η </a:t>
            </a:r>
            <a:r>
              <a:rPr lang="el-GR" sz="1600" b="1" dirty="0" smtClean="0">
                <a:latin typeface="Arial" pitchFamily="34" charset="0"/>
                <a:cs typeface="Arial" pitchFamily="34" charset="0"/>
              </a:rPr>
              <a:t>δημιουργία πεζοπορικών διαδρομών</a:t>
            </a:r>
            <a:r>
              <a:rPr lang="el-GR" sz="1600" dirty="0" smtClean="0">
                <a:latin typeface="Arial" pitchFamily="34" charset="0"/>
                <a:cs typeface="Arial" pitchFamily="34" charset="0"/>
              </a:rPr>
              <a:t> και θέσεων παρατήρησης της φύσης και του τοπίου, καθώς και η συντήρηση των υφισταμένων.</a:t>
            </a:r>
          </a:p>
        </p:txBody>
      </p:sp>
      <p:sp>
        <p:nvSpPr>
          <p:cNvPr id="7" name="Text Placeholder 3"/>
          <p:cNvSpPr txBox="1">
            <a:spLocks/>
          </p:cNvSpPr>
          <p:nvPr/>
        </p:nvSpPr>
        <p:spPr>
          <a:xfrm>
            <a:off x="5724128" y="692696"/>
            <a:ext cx="1944216" cy="279722"/>
          </a:xfrm>
          <a:prstGeom prst="rect">
            <a:avLst/>
          </a:prstGeom>
          <a:solidFill>
            <a:schemeClr val="accent2">
              <a:satMod val="150000"/>
              <a:alpha val="25000"/>
            </a:schemeClr>
          </a:solidFill>
          <a:ln w="12700">
            <a:solidFill>
              <a:schemeClr val="accent2"/>
            </a:solidFill>
          </a:ln>
        </p:spPr>
        <p:txBody>
          <a:bodyPr vert="horz" anchor="ctr">
            <a:noAutofit/>
          </a:bodyPr>
          <a:lstStyle/>
          <a:p>
            <a:pPr marL="4572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l-GR" sz="1300" b="1" i="0" u="none" strike="noStrike" kern="1200" cap="none" spc="0" normalizeH="0" baseline="0" noProof="0" dirty="0" smtClean="0">
                <a:ln>
                  <a:noFill/>
                </a:ln>
                <a:solidFill>
                  <a:schemeClr val="tx1">
                    <a:tint val="95000"/>
                  </a:schemeClr>
                </a:solidFill>
                <a:effectLst/>
                <a:uLnTx/>
                <a:uFillTx/>
                <a:latin typeface="+mn-lt"/>
                <a:ea typeface="+mn-ea"/>
                <a:cs typeface="+mn-cs"/>
              </a:rPr>
              <a:t>Λοιποί όροι</a:t>
            </a:r>
            <a:endParaRPr kumimoji="0" lang="el-GR" sz="1300" b="1"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0" name="Content Placeholder 9"/>
          <p:cNvSpPr>
            <a:spLocks noGrp="1"/>
          </p:cNvSpPr>
          <p:nvPr>
            <p:ph sz="quarter" idx="4"/>
          </p:nvPr>
        </p:nvSpPr>
        <p:spPr>
          <a:xfrm>
            <a:off x="5072066" y="1196752"/>
            <a:ext cx="3786214" cy="5375520"/>
          </a:xfrm>
        </p:spPr>
        <p:txBody>
          <a:bodyPr>
            <a:normAutofit/>
          </a:bodyPr>
          <a:lstStyle/>
          <a:p>
            <a:r>
              <a:rPr lang="el-GR" sz="1600" dirty="0" smtClean="0">
                <a:latin typeface="Arial" pitchFamily="34" charset="0"/>
                <a:cs typeface="Arial" pitchFamily="34" charset="0"/>
              </a:rPr>
              <a:t>Εκπόνηση μελέτης για την ορθολογική διαχείριση βοσκοτόπων σε όλη την Δ.Ε. </a:t>
            </a:r>
            <a:r>
              <a:rPr lang="el-GR" sz="1600" dirty="0" err="1" smtClean="0">
                <a:latin typeface="Arial" pitchFamily="34" charset="0"/>
                <a:cs typeface="Arial" pitchFamily="34" charset="0"/>
              </a:rPr>
              <a:t>Μήθυμνας</a:t>
            </a:r>
            <a:r>
              <a:rPr lang="el-GR" sz="1600" dirty="0" smtClean="0">
                <a:latin typeface="Arial" pitchFamily="34" charset="0"/>
                <a:cs typeface="Arial" pitchFamily="34" charset="0"/>
              </a:rPr>
              <a:t>.</a:t>
            </a:r>
          </a:p>
          <a:p>
            <a:r>
              <a:rPr lang="el-GR" sz="1600" dirty="0" smtClean="0">
                <a:latin typeface="Arial" pitchFamily="34" charset="0"/>
                <a:cs typeface="Arial" pitchFamily="34" charset="0"/>
              </a:rPr>
              <a:t>Διερεύνηση της δυνατότητας </a:t>
            </a:r>
            <a:r>
              <a:rPr lang="el-GR" sz="1600" b="1" dirty="0" smtClean="0">
                <a:latin typeface="Arial" pitchFamily="34" charset="0"/>
                <a:cs typeface="Arial" pitchFamily="34" charset="0"/>
              </a:rPr>
              <a:t>δημιουργίας Κτηνοτροφικού Πάρκου</a:t>
            </a:r>
            <a:r>
              <a:rPr lang="el-GR" sz="1600" dirty="0" smtClean="0">
                <a:latin typeface="Arial" pitchFamily="34" charset="0"/>
                <a:cs typeface="Arial" pitchFamily="34" charset="0"/>
              </a:rPr>
              <a:t>, τουλάχιστον στους δημοτικούς βοσκοτόπους, εφόσον ολοκληρωθεί η καταγραφή τους, για την αύξηση της αποδοτικότητας της κτηνοτροφίας και την ενίσχυση από την νέα Κ.Α.Π. </a:t>
            </a:r>
          </a:p>
          <a:p>
            <a:r>
              <a:rPr lang="el-GR" sz="1600" dirty="0" smtClean="0">
                <a:latin typeface="Arial" pitchFamily="34" charset="0"/>
                <a:cs typeface="Arial" pitchFamily="34" charset="0"/>
              </a:rPr>
              <a:t>Κατά τα λοιπά ισχύει η νομοθεσία που ρυθμίζει την εκτός σχεδίου δόμηση καθώς και οι ρυθμίσεις για την κτηνοτροφία και τις κτηνοτροφικές </a:t>
            </a:r>
            <a:r>
              <a:rPr lang="el-GR" sz="1600" b="1" dirty="0" smtClean="0">
                <a:latin typeface="Arial" pitchFamily="34" charset="0"/>
                <a:cs typeface="Arial" pitchFamily="34" charset="0"/>
              </a:rPr>
              <a:t>εγκαταστάσεις του Ν. 4056/12</a:t>
            </a:r>
            <a:r>
              <a:rPr lang="el-GR" sz="1600" dirty="0" smtClean="0">
                <a:latin typeface="Arial" pitchFamily="34" charset="0"/>
                <a:cs typeface="Arial" pitchFamily="34" charset="0"/>
              </a:rPr>
              <a:t>. </a:t>
            </a:r>
            <a:endParaRPr lang="el-GR" sz="1600" dirty="0" smtClean="0">
              <a:latin typeface="Arial" pitchFamily="34" charset="0"/>
              <a:cs typeface="Arial" pitchFamily="34" charset="0"/>
            </a:endParaRPr>
          </a:p>
          <a:p>
            <a:pPr lvl="0"/>
            <a:r>
              <a:rPr lang="el-GR" sz="1600" dirty="0" smtClean="0">
                <a:latin typeface="Arial" pitchFamily="34" charset="0"/>
                <a:cs typeface="Arial" pitchFamily="34" charset="0"/>
              </a:rPr>
              <a:t>Δεν επιτρέπεται η εκτέλεση έργων μετατροπής των παραδοσιακών οδών (μονοπάτια) σε οδούς εξυπηρέτησης τροχοφόρων. </a:t>
            </a:r>
          </a:p>
          <a:p>
            <a:endParaRPr lang="el-G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2884</TotalTime>
  <Words>5419</Words>
  <Application>Microsoft Office PowerPoint</Application>
  <PresentationFormat>Προβολή στην οθόνη (4:3)</PresentationFormat>
  <Paragraphs>953</Paragraphs>
  <Slides>29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Urban</vt:lpstr>
      <vt:lpstr>Σ.Χ.Ο.Ο.Α.Π. Δ.Ε. Μήθυμνας Β1 Στάδιο: Πρόταση</vt:lpstr>
      <vt:lpstr>Γενικές αρχές</vt:lpstr>
      <vt:lpstr>Βασικοί στόχοι  της μελέτης</vt:lpstr>
      <vt:lpstr>Βασικοί άξονες ανάπτυξης της Δ.Ε. Μήθυμνας</vt:lpstr>
      <vt:lpstr>Π.Ε.Π. 1: Δάση, δασικές και αναδασωτέες εκτάσεις</vt:lpstr>
      <vt:lpstr>Π.Ε.Π. 2: Χώροι αρχαιολογικού – ιστορικού ενδιαφέροντος</vt:lpstr>
      <vt:lpstr>Π.Ε.Π. 3: Προστασίας ποταμών, υδατορεμάτων και μικρών υγροτόπων</vt:lpstr>
      <vt:lpstr>Π.Ε.Π. 4: Περιοχή προστασίας φυσιογνωμίας οικισμών</vt:lpstr>
      <vt:lpstr>Π.Ε.Π. 5: Περιοχή προστασίας ορεινού όγκου Λεπετύμνου</vt:lpstr>
      <vt:lpstr>Π.Ε.Π.Δ 1: Προστασίας και διατήρησης φυσιογνωμίας και τοπίου Μήθυμνας (τοπίο εθνικής σημασίας Ν.3827/10)</vt:lpstr>
      <vt:lpstr>Περιοχές Τουρισμού – Αναψυχής (1) </vt:lpstr>
      <vt:lpstr>Περιοχές Τουρισμού – Αναψυχής (2) (τουριστικών εγκαταστάσεων &amp; παραθεριστικής κατοικίας)</vt:lpstr>
      <vt:lpstr>Αγροτική γη (Περιοχές Γεωργικής Γης &amp; Κτηνοτροφικών Δραστηριοτήτων) </vt:lpstr>
      <vt:lpstr>Περιοχές με ίδιο καθεστώς προστασίας</vt:lpstr>
      <vt:lpstr>Βασικά έργα και δίκτυα υποδομής </vt:lpstr>
      <vt:lpstr>Παρεμβάσεις ανάπτυξης της γεωργίας και της κτηνοτροφίας</vt:lpstr>
      <vt:lpstr>Παρεμβάσεις προστασίας και ανάδειξης φυσικού &amp; πολιτιστικού περιβάλλοντος</vt:lpstr>
      <vt:lpstr>Διαφάνεια 18</vt:lpstr>
      <vt:lpstr>Χωρητικότητες οικισμών με βάση τα πολεοδομικά σταθερότυπα (ΦΕΚ 285/Δ/5-3-2004)</vt:lpstr>
      <vt:lpstr>Μήθυμνα</vt:lpstr>
      <vt:lpstr>Βαφειός</vt:lpstr>
      <vt:lpstr>Άργεννος</vt:lpstr>
      <vt:lpstr>Λεπέτυμνος</vt:lpstr>
      <vt:lpstr>Συκαμνιά</vt:lpstr>
      <vt:lpstr>Σκάλα Συκαμνιάς</vt:lpstr>
      <vt:lpstr>Χρήσεις γης  (Π.Δ. της 23.2/6.3.1987, ΦΕΚ166Δ’)</vt:lpstr>
      <vt:lpstr>Προτάσεις οικιστικής αναβάθμισης</vt:lpstr>
      <vt:lpstr>Πολεοδομικός εξοπλισμός οικισμών</vt:lpstr>
      <vt:lpstr>ΕΥΧΑΡΙΣΤΟΥΜΕ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Σ.Χ.Ο.Ο.Α.Π. Δ.Ε. Ευεργέτουλα Β1 Στάδιο: Πρόταση</dc:title>
  <dc:creator>ΜΑΝΟΣ</dc:creator>
  <cp:lastModifiedBy>xman</cp:lastModifiedBy>
  <cp:revision>358</cp:revision>
  <dcterms:created xsi:type="dcterms:W3CDTF">2014-03-02T11:13:35Z</dcterms:created>
  <dcterms:modified xsi:type="dcterms:W3CDTF">2014-03-13T14:49:37Z</dcterms:modified>
</cp:coreProperties>
</file>