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281" r:id="rId3"/>
    <p:sldId id="258" r:id="rId4"/>
    <p:sldId id="257" r:id="rId5"/>
    <p:sldId id="259" r:id="rId6"/>
    <p:sldId id="260" r:id="rId7"/>
    <p:sldId id="261" r:id="rId8"/>
    <p:sldId id="262" r:id="rId9"/>
    <p:sldId id="263" r:id="rId10"/>
    <p:sldId id="264" r:id="rId11"/>
    <p:sldId id="265" r:id="rId12"/>
    <p:sldId id="266" r:id="rId13"/>
    <p:sldId id="267" r:id="rId14"/>
    <p:sldId id="268" r:id="rId15"/>
    <p:sldId id="283" r:id="rId16"/>
    <p:sldId id="284" r:id="rId17"/>
    <p:sldId id="269" r:id="rId18"/>
    <p:sldId id="270" r:id="rId19"/>
    <p:sldId id="271" r:id="rId20"/>
    <p:sldId id="272" r:id="rId21"/>
    <p:sldId id="273" r:id="rId22"/>
    <p:sldId id="274" r:id="rId23"/>
    <p:sldId id="275" r:id="rId24"/>
    <p:sldId id="276" r:id="rId25"/>
    <p:sldId id="277" r:id="rId26"/>
    <p:sldId id="278" r:id="rId27"/>
    <p:sldId id="285" r:id="rId28"/>
    <p:sldId id="280"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9" autoAdjust="0"/>
    <p:restoredTop sz="94757" autoAdjust="0"/>
  </p:normalViewPr>
  <p:slideViewPr>
    <p:cSldViewPr>
      <p:cViewPr>
        <p:scale>
          <a:sx n="100" d="100"/>
          <a:sy n="100" d="100"/>
        </p:scale>
        <p:origin x="-1140" y="408"/>
      </p:cViewPr>
      <p:guideLst>
        <p:guide orient="horz" pos="2160"/>
        <p:guide pos="2880"/>
      </p:guideLst>
    </p:cSldViewPr>
  </p:slideViewPr>
  <p:outlineViewPr>
    <p:cViewPr>
      <p:scale>
        <a:sx n="33" d="100"/>
        <a:sy n="33" d="100"/>
      </p:scale>
      <p:origin x="0" y="216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49C151-2CC8-490D-8919-F049FC5B56AB}" type="datetimeFigureOut">
              <a:rPr lang="el-GR" smtClean="0"/>
              <a:pPr/>
              <a:t>10/3/2014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7024F-D17D-4C1D-9E97-86754CF03FDB}" type="slidenum">
              <a:rPr lang="el-GR" smtClean="0"/>
              <a:pPr/>
              <a:t>‹#›</a:t>
            </a:fld>
            <a:endParaRPr lang="el-GR"/>
          </a:p>
        </p:txBody>
      </p:sp>
    </p:spTree>
    <p:extLst>
      <p:ext uri="{BB962C8B-B14F-4D97-AF65-F5344CB8AC3E}">
        <p14:creationId xmlns:p14="http://schemas.microsoft.com/office/powerpoint/2010/main" val="905897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047024F-D17D-4C1D-9E97-86754CF03FDB}" type="slidenum">
              <a:rPr lang="el-GR" smtClean="0"/>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047024F-D17D-4C1D-9E97-86754CF03FDB}"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81BCABA-6CBC-4F2A-AB25-2D9EAA4EC033}" type="datetimeFigureOut">
              <a:rPr lang="el-GR" smtClean="0"/>
              <a:pPr/>
              <a:t>10/3/2014</a:t>
            </a:fld>
            <a:endParaRPr lang="el-GR"/>
          </a:p>
        </p:txBody>
      </p:sp>
      <p:sp>
        <p:nvSpPr>
          <p:cNvPr id="17" name="Footer Placeholder 16"/>
          <p:cNvSpPr>
            <a:spLocks noGrp="1"/>
          </p:cNvSpPr>
          <p:nvPr>
            <p:ph type="ftr" sz="quarter" idx="11"/>
          </p:nvPr>
        </p:nvSpPr>
        <p:spPr>
          <a:xfrm>
            <a:off x="5410200" y="4205288"/>
            <a:ext cx="1295400" cy="457200"/>
          </a:xfrm>
        </p:spPr>
        <p:txBody>
          <a:bodyPr/>
          <a:lstStyle/>
          <a:p>
            <a:endParaRPr lang="el-G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4DD381-B2D3-46F4-A902-6C114889E81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BCABA-6CBC-4F2A-AB25-2D9EAA4EC033}" type="datetimeFigureOut">
              <a:rPr lang="el-GR" smtClean="0"/>
              <a:pPr/>
              <a:t>10/3/2014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BCABA-6CBC-4F2A-AB25-2D9EAA4EC033}" type="datetimeFigureOut">
              <a:rPr lang="el-GR" smtClean="0"/>
              <a:pPr/>
              <a:t>10/3/2014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BCABA-6CBC-4F2A-AB25-2D9EAA4EC033}" type="datetimeFigureOut">
              <a:rPr lang="el-GR" smtClean="0"/>
              <a:pPr/>
              <a:t>10/3/2014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1BCABA-6CBC-4F2A-AB25-2D9EAA4EC033}" type="datetimeFigureOut">
              <a:rPr lang="el-GR" smtClean="0"/>
              <a:pPr/>
              <a:t>10/3/2014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BCABA-6CBC-4F2A-AB25-2D9EAA4EC033}" type="datetimeFigureOut">
              <a:rPr lang="el-GR" smtClean="0"/>
              <a:pPr/>
              <a:t>10/3/2014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81BCABA-6CBC-4F2A-AB25-2D9EAA4EC033}" type="datetimeFigureOut">
              <a:rPr lang="el-GR" smtClean="0"/>
              <a:pPr/>
              <a:t>10/3/2014</a:t>
            </a:fld>
            <a:endParaRPr lang="el-GR"/>
          </a:p>
        </p:txBody>
      </p:sp>
      <p:sp>
        <p:nvSpPr>
          <p:cNvPr id="27" name="Slide Number Placeholder 26"/>
          <p:cNvSpPr>
            <a:spLocks noGrp="1"/>
          </p:cNvSpPr>
          <p:nvPr>
            <p:ph type="sldNum" sz="quarter" idx="11"/>
          </p:nvPr>
        </p:nvSpPr>
        <p:spPr/>
        <p:txBody>
          <a:bodyPr rtlCol="0"/>
          <a:lstStyle/>
          <a:p>
            <a:fld id="{B64DD381-B2D3-46F4-A902-6C114889E817}" type="slidenum">
              <a:rPr lang="el-GR" smtClean="0"/>
              <a:pPr/>
              <a:t>‹#›</a:t>
            </a:fld>
            <a:endParaRPr lang="el-GR"/>
          </a:p>
        </p:txBody>
      </p:sp>
      <p:sp>
        <p:nvSpPr>
          <p:cNvPr id="28" name="Footer Placeholder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81BCABA-6CBC-4F2A-AB25-2D9EAA4EC033}" type="datetimeFigureOut">
              <a:rPr lang="el-GR" smtClean="0"/>
              <a:pPr/>
              <a:t>10/3/2014</a:t>
            </a:fld>
            <a:endParaRPr lang="el-GR"/>
          </a:p>
        </p:txBody>
      </p:sp>
      <p:sp>
        <p:nvSpPr>
          <p:cNvPr id="4" name="Footer Placeholder 3"/>
          <p:cNvSpPr>
            <a:spLocks noGrp="1"/>
          </p:cNvSpPr>
          <p:nvPr>
            <p:ph type="ftr" sz="quarter" idx="11"/>
          </p:nvPr>
        </p:nvSpPr>
        <p:spPr>
          <a:xfrm>
            <a:off x="5257800" y="612648"/>
            <a:ext cx="1325880" cy="457200"/>
          </a:xfrm>
        </p:spPr>
        <p:txBody>
          <a:bodyPr/>
          <a:lstStyle/>
          <a:p>
            <a:endParaRPr lang="el-GR"/>
          </a:p>
        </p:txBody>
      </p:sp>
      <p:sp>
        <p:nvSpPr>
          <p:cNvPr id="5" name="Slide Number Placeholder 4"/>
          <p:cNvSpPr>
            <a:spLocks noGrp="1"/>
          </p:cNvSpPr>
          <p:nvPr>
            <p:ph type="sldNum" sz="quarter" idx="12"/>
          </p:nvPr>
        </p:nvSpPr>
        <p:spPr>
          <a:xfrm>
            <a:off x="8174736" y="2272"/>
            <a:ext cx="762000" cy="365760"/>
          </a:xfrm>
        </p:spPr>
        <p:txBody>
          <a:bodyPr/>
          <a:lstStyle/>
          <a:p>
            <a:fld id="{B64DD381-B2D3-46F4-A902-6C114889E81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BCABA-6CBC-4F2A-AB25-2D9EAA4EC033}" type="datetimeFigureOut">
              <a:rPr lang="el-GR" smtClean="0"/>
              <a:pPr/>
              <a:t>10/3/2014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BCABA-6CBC-4F2A-AB25-2D9EAA4EC033}" type="datetimeFigureOut">
              <a:rPr lang="el-GR" smtClean="0"/>
              <a:pPr/>
              <a:t>10/3/2014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1BCABA-6CBC-4F2A-AB25-2D9EAA4EC033}" type="datetimeFigureOut">
              <a:rPr lang="el-GR" smtClean="0"/>
              <a:pPr/>
              <a:t>10/3/2014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81BCABA-6CBC-4F2A-AB25-2D9EAA4EC033}" type="datetimeFigureOut">
              <a:rPr lang="el-GR" smtClean="0"/>
              <a:pPr/>
              <a:t>10/3/2014</a:t>
            </a:fld>
            <a:endParaRPr lang="el-G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4DD381-B2D3-46F4-A902-6C114889E81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Σ.Χ.Ο.Ο.Α.Π. Δ.Ε. Ευεργέτουλα</a:t>
            </a:r>
            <a:br>
              <a:rPr lang="el-GR" dirty="0" smtClean="0"/>
            </a:br>
            <a:r>
              <a:rPr lang="el-GR" dirty="0" smtClean="0"/>
              <a:t>Β1 Στάδιο: Πρόταση</a:t>
            </a:r>
            <a:endParaRPr lang="el-GR" dirty="0"/>
          </a:p>
        </p:txBody>
      </p:sp>
      <p:sp>
        <p:nvSpPr>
          <p:cNvPr id="3" name="Subtitle 2"/>
          <p:cNvSpPr>
            <a:spLocks noGrp="1"/>
          </p:cNvSpPr>
          <p:nvPr>
            <p:ph type="subTitle" idx="1"/>
          </p:nvPr>
        </p:nvSpPr>
        <p:spPr/>
        <p:txBody>
          <a:bodyPr>
            <a:normAutofit fontScale="62500" lnSpcReduction="20000"/>
          </a:bodyPr>
          <a:lstStyle/>
          <a:p>
            <a:r>
              <a:rPr lang="el-GR" dirty="0" smtClean="0">
                <a:latin typeface="Arial" pitchFamily="34" charset="0"/>
                <a:cs typeface="Arial" pitchFamily="34" charset="0"/>
              </a:rPr>
              <a:t>Μελετητική Ομάδα:</a:t>
            </a:r>
          </a:p>
          <a:p>
            <a:r>
              <a:rPr lang="el-GR" b="1" dirty="0" smtClean="0">
                <a:latin typeface="Arial" pitchFamily="34" charset="0"/>
                <a:cs typeface="Arial" pitchFamily="34" charset="0"/>
              </a:rPr>
              <a:t>Σοφία Νικολαϊδου, </a:t>
            </a:r>
            <a:r>
              <a:rPr lang="el-GR" dirty="0" smtClean="0">
                <a:latin typeface="Arial" pitchFamily="34" charset="0"/>
                <a:cs typeface="Arial" pitchFamily="34" charset="0"/>
              </a:rPr>
              <a:t>Αρχιτέκτων, Πολεοδόμος</a:t>
            </a:r>
          </a:p>
          <a:p>
            <a:r>
              <a:rPr lang="el-GR" b="1" dirty="0" smtClean="0">
                <a:latin typeface="Arial" pitchFamily="34" charset="0"/>
                <a:cs typeface="Arial" pitchFamily="34" charset="0"/>
              </a:rPr>
              <a:t>Ηρακλής Πιτσιλαδής</a:t>
            </a:r>
            <a:r>
              <a:rPr lang="el-GR" dirty="0" smtClean="0">
                <a:latin typeface="Arial" pitchFamily="34" charset="0"/>
                <a:cs typeface="Arial" pitchFamily="34" charset="0"/>
              </a:rPr>
              <a:t>, Αρχιτέκτων, Πολεοδόμος – Χωροτάκτης</a:t>
            </a:r>
          </a:p>
          <a:p>
            <a:r>
              <a:rPr lang="el-GR" b="1" dirty="0" smtClean="0">
                <a:latin typeface="Arial" pitchFamily="34" charset="0"/>
                <a:cs typeface="Arial" pitchFamily="34" charset="0"/>
              </a:rPr>
              <a:t>Χριστόφορος Μανδυλάς</a:t>
            </a:r>
            <a:r>
              <a:rPr lang="el-GR" dirty="0" smtClean="0">
                <a:latin typeface="Arial" pitchFamily="34" charset="0"/>
                <a:cs typeface="Arial" pitchFamily="34" charset="0"/>
              </a:rPr>
              <a:t>, Περιβαλλοντολόγος – Χωροτάκτης</a:t>
            </a:r>
          </a:p>
          <a:p>
            <a:r>
              <a:rPr lang="el-GR" b="1" dirty="0" smtClean="0">
                <a:latin typeface="Arial" pitchFamily="34" charset="0"/>
                <a:cs typeface="Arial" pitchFamily="34" charset="0"/>
              </a:rPr>
              <a:t>Παναγιώτης </a:t>
            </a:r>
            <a:r>
              <a:rPr lang="el-GR" b="1" dirty="0" err="1" smtClean="0">
                <a:latin typeface="Arial" pitchFamily="34" charset="0"/>
                <a:cs typeface="Arial" pitchFamily="34" charset="0"/>
              </a:rPr>
              <a:t>Ανδρίκος</a:t>
            </a:r>
            <a:r>
              <a:rPr lang="el-GR" dirty="0" smtClean="0">
                <a:latin typeface="Arial" pitchFamily="34" charset="0"/>
                <a:cs typeface="Arial" pitchFamily="34" charset="0"/>
              </a:rPr>
              <a:t>, Γεωλόγος </a:t>
            </a:r>
            <a:r>
              <a:rPr lang="en-US" dirty="0" err="1" smtClean="0">
                <a:latin typeface="Arial" pitchFamily="34" charset="0"/>
                <a:cs typeface="Arial" pitchFamily="34" charset="0"/>
              </a:rPr>
              <a:t>MSc</a:t>
            </a:r>
            <a:endParaRPr lang="en-US" dirty="0" smtClean="0">
              <a:latin typeface="Arial" pitchFamily="34" charset="0"/>
              <a:cs typeface="Arial" pitchFamily="34" charset="0"/>
            </a:endParaRPr>
          </a:p>
          <a:p>
            <a:r>
              <a:rPr lang="el-GR" b="1" dirty="0" smtClean="0">
                <a:latin typeface="Arial" pitchFamily="34" charset="0"/>
                <a:cs typeface="Arial" pitchFamily="34" charset="0"/>
              </a:rPr>
              <a:t>Μαρία </a:t>
            </a:r>
            <a:r>
              <a:rPr lang="el-GR" b="1" dirty="0" err="1" smtClean="0">
                <a:latin typeface="Arial" pitchFamily="34" charset="0"/>
                <a:cs typeface="Arial" pitchFamily="34" charset="0"/>
              </a:rPr>
              <a:t>Ελευθεριάδου</a:t>
            </a:r>
            <a:r>
              <a:rPr lang="el-GR" dirty="0" smtClean="0">
                <a:latin typeface="Arial" pitchFamily="34" charset="0"/>
                <a:cs typeface="Arial" pitchFamily="34" charset="0"/>
              </a:rPr>
              <a:t>, Περιβαλλοντολόγος </a:t>
            </a:r>
            <a:r>
              <a:rPr lang="en-US" dirty="0" err="1" smtClean="0">
                <a:latin typeface="Arial" pitchFamily="34" charset="0"/>
                <a:cs typeface="Arial" pitchFamily="34" charset="0"/>
              </a:rPr>
              <a:t>MSc</a:t>
            </a:r>
            <a:endParaRPr lang="el-G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43636" y="928670"/>
            <a:ext cx="3000364" cy="5929330"/>
          </a:xfrm>
        </p:spPr>
        <p:txBody>
          <a:bodyPr>
            <a:normAutofit fontScale="92500" lnSpcReduction="10000"/>
          </a:bodyPr>
          <a:lstStyle/>
          <a:p>
            <a:pPr lvl="0">
              <a:spcBef>
                <a:spcPts val="600"/>
              </a:spcBef>
              <a:buFont typeface="Arial" pitchFamily="34" charset="0"/>
              <a:buChar char="•"/>
            </a:pPr>
            <a:r>
              <a:rPr lang="el-GR" sz="1600" dirty="0" smtClean="0">
                <a:latin typeface="Arial" pitchFamily="34" charset="0"/>
                <a:cs typeface="Arial" pitchFamily="34" charset="0"/>
              </a:rPr>
              <a:t>Μελέτη δημιουργίας </a:t>
            </a:r>
            <a:r>
              <a:rPr lang="el-GR" sz="1600" b="1" i="1" dirty="0" smtClean="0">
                <a:latin typeface="Arial" pitchFamily="34" charset="0"/>
                <a:cs typeface="Arial" pitchFamily="34" charset="0"/>
              </a:rPr>
              <a:t>μικρού φράγματος</a:t>
            </a:r>
            <a:r>
              <a:rPr lang="el-GR" sz="1600" dirty="0" smtClean="0">
                <a:latin typeface="Arial" pitchFamily="34" charset="0"/>
                <a:cs typeface="Arial" pitchFamily="34" charset="0"/>
              </a:rPr>
              <a:t> στον Ευεργέτουλα και έργα αντιπλημμυρικής προστασίας. </a:t>
            </a:r>
          </a:p>
          <a:p>
            <a:pPr>
              <a:spcBef>
                <a:spcPts val="600"/>
              </a:spcBef>
            </a:pPr>
            <a:r>
              <a:rPr lang="el-GR" sz="1600" b="1" i="1" dirty="0" smtClean="0">
                <a:latin typeface="Arial" pitchFamily="34" charset="0"/>
                <a:cs typeface="Arial" pitchFamily="34" charset="0"/>
              </a:rPr>
              <a:t>Μελέτη ολοκληρωμένης αγροτικής ανάπτυξης </a:t>
            </a:r>
            <a:r>
              <a:rPr lang="el-GR" sz="1600" dirty="0" smtClean="0">
                <a:latin typeface="Arial" pitchFamily="34" charset="0"/>
                <a:cs typeface="Arial" pitchFamily="34" charset="0"/>
              </a:rPr>
              <a:t>Κάμπου </a:t>
            </a:r>
            <a:r>
              <a:rPr lang="el-GR" sz="1600" dirty="0" err="1" smtClean="0">
                <a:latin typeface="Arial" pitchFamily="34" charset="0"/>
                <a:cs typeface="Arial" pitchFamily="34" charset="0"/>
              </a:rPr>
              <a:t>Ευεργέτουλα</a:t>
            </a:r>
            <a:r>
              <a:rPr lang="el-GR" sz="1600" dirty="0" smtClean="0">
                <a:latin typeface="Arial" pitchFamily="34" charset="0"/>
                <a:cs typeface="Arial" pitchFamily="34" charset="0"/>
              </a:rPr>
              <a:t>, που θα προσδιορίσει τις καλλιέργειες που μπορούν να ευδοκιμήσουν σε αυτά τα εδάφη, σε συνδυασμό με την αγορά (αναδιάρθρωση), όπου θα διατίθενται τα προϊόντα λαμβάνοντας υπ' όψιν ότι σήμερα το νησί δεν έχει επάρκεια σε πολλά είδη (κηπευτικά κλπ.). </a:t>
            </a:r>
          </a:p>
          <a:p>
            <a:pPr lvl="0">
              <a:spcBef>
                <a:spcPts val="600"/>
              </a:spcBef>
            </a:pPr>
            <a:r>
              <a:rPr lang="el-GR" sz="1600" b="1" i="1" dirty="0" smtClean="0">
                <a:latin typeface="Arial" pitchFamily="34" charset="0"/>
                <a:cs typeface="Arial" pitchFamily="34" charset="0"/>
              </a:rPr>
              <a:t>Ενίσχυση του ρόλου του Σταθμού Γεωργικής Έρευνας Εκπαίδευσης, Κατάρτισης και Απασχόλησης Κάτω Τρίτους </a:t>
            </a:r>
            <a:r>
              <a:rPr lang="el-GR" sz="1600" dirty="0" smtClean="0">
                <a:latin typeface="Arial" pitchFamily="34" charset="0"/>
                <a:cs typeface="Arial" pitchFamily="34" charset="0"/>
              </a:rPr>
              <a:t>και δημιουργία ΠΟΑΠΔ πειραματικού χαρακτήρα, σύμφωνα με το άρθρο 10 του Ν. 2742/99. </a:t>
            </a:r>
          </a:p>
          <a:p>
            <a:endParaRPr lang="el-GR" sz="1200" b="1" u="sng" dirty="0">
              <a:solidFill>
                <a:srgbClr val="FF0000"/>
              </a:solidFill>
            </a:endParaRPr>
          </a:p>
        </p:txBody>
      </p:sp>
      <p:sp>
        <p:nvSpPr>
          <p:cNvPr id="2" name="Title 1"/>
          <p:cNvSpPr>
            <a:spLocks noGrp="1"/>
          </p:cNvSpPr>
          <p:nvPr>
            <p:ph type="title"/>
          </p:nvPr>
        </p:nvSpPr>
        <p:spPr>
          <a:xfrm>
            <a:off x="467544" y="404664"/>
            <a:ext cx="8435280" cy="381130"/>
          </a:xfrm>
        </p:spPr>
        <p:txBody>
          <a:bodyPr>
            <a:noAutofit/>
          </a:bodyPr>
          <a:lstStyle/>
          <a:p>
            <a:pPr algn="l"/>
            <a:r>
              <a:rPr lang="el-GR" sz="2000" dirty="0" smtClean="0">
                <a:latin typeface="Arial" pitchFamily="34" charset="0"/>
                <a:cs typeface="Arial" pitchFamily="34" charset="0"/>
              </a:rPr>
              <a:t>Γεωργική γη (1)</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142844" y="785794"/>
            <a:ext cx="2571768"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3500430" y="785794"/>
            <a:ext cx="2571768" cy="500066"/>
          </a:xfrm>
        </p:spPr>
        <p:txBody>
          <a:bodyPr/>
          <a:lstStyle/>
          <a:p>
            <a:r>
              <a:rPr lang="el-GR" sz="1300" dirty="0" smtClean="0"/>
              <a:t>Κατάτμηση/Αρτιότητα/</a:t>
            </a:r>
          </a:p>
          <a:p>
            <a:r>
              <a:rPr lang="el-GR" sz="1300" dirty="0" smtClean="0"/>
              <a:t>Όροι δόμησης </a:t>
            </a:r>
            <a:endParaRPr lang="el-GR" sz="1300" dirty="0"/>
          </a:p>
        </p:txBody>
      </p:sp>
      <p:sp>
        <p:nvSpPr>
          <p:cNvPr id="5" name="Content Placeholder 4"/>
          <p:cNvSpPr>
            <a:spLocks noGrp="1"/>
          </p:cNvSpPr>
          <p:nvPr>
            <p:ph sz="quarter" idx="2"/>
          </p:nvPr>
        </p:nvSpPr>
        <p:spPr>
          <a:xfrm>
            <a:off x="0" y="1142984"/>
            <a:ext cx="3357554" cy="5715016"/>
          </a:xfrm>
        </p:spPr>
        <p:txBody>
          <a:bodyPr>
            <a:normAutofit fontScale="85000" lnSpcReduction="20000"/>
          </a:bodyPr>
          <a:lstStyle/>
          <a:p>
            <a:r>
              <a:rPr lang="el-GR" sz="1600" b="1" u="sng" dirty="0" smtClean="0">
                <a:solidFill>
                  <a:srgbClr val="FF0000"/>
                </a:solidFill>
                <a:latin typeface="Arial" pitchFamily="34" charset="0"/>
                <a:cs typeface="Arial" pitchFamily="34" charset="0"/>
              </a:rPr>
              <a:t>Περιοχή με στοιχείο ΓΥ1 (μεγάλης παραγωγικότητας)</a:t>
            </a:r>
          </a:p>
          <a:p>
            <a:pPr lvl="0"/>
            <a:r>
              <a:rPr lang="el-GR" sz="1600" dirty="0" smtClean="0">
                <a:latin typeface="Arial" pitchFamily="34" charset="0"/>
                <a:cs typeface="Arial" pitchFamily="34" charset="0"/>
              </a:rPr>
              <a:t>Αγροτικές - Γεωργικές αποθήκες (έως 50 τ.μ.)</a:t>
            </a:r>
          </a:p>
          <a:p>
            <a:pPr lvl="0"/>
            <a:r>
              <a:rPr lang="el-GR" sz="1600" dirty="0" smtClean="0">
                <a:latin typeface="Arial" pitchFamily="34" charset="0"/>
                <a:cs typeface="Arial" pitchFamily="34" charset="0"/>
              </a:rPr>
              <a:t>Βιοτεχνικές και βιομηχανικές εγκαταστάσεις καθώς και επαγγελματικά εργαστήρια, χαμηλής όχλησης και συναφή με το αντικείμενο του γεωργικού τομέα της περιοχής και σε άμεση λειτουργική σύνδεση με την παραγωγή. (έως 400 τ.μ.)</a:t>
            </a:r>
          </a:p>
          <a:p>
            <a:pPr lvl="0"/>
            <a:r>
              <a:rPr lang="el-GR" sz="1600" dirty="0" smtClean="0">
                <a:latin typeface="Arial" pitchFamily="34" charset="0"/>
                <a:cs typeface="Arial" pitchFamily="34" charset="0"/>
              </a:rPr>
              <a:t>Θερμοκήπια</a:t>
            </a:r>
          </a:p>
          <a:p>
            <a:pPr lvl="0"/>
            <a:r>
              <a:rPr lang="el-GR" sz="1600" dirty="0" smtClean="0">
                <a:latin typeface="Arial" pitchFamily="34" charset="0"/>
                <a:cs typeface="Arial" pitchFamily="34" charset="0"/>
              </a:rPr>
              <a:t>Αντλητικές εγκαταστάσεις, φρέατα και υδατοδεξαμενές, πλην των υδατοδεξαμενων επί υποστυλωμάτων </a:t>
            </a:r>
          </a:p>
          <a:p>
            <a:pPr lvl="0"/>
            <a:r>
              <a:rPr lang="el-GR" sz="1600" dirty="0" smtClean="0">
                <a:latin typeface="Arial" pitchFamily="34" charset="0"/>
                <a:cs typeface="Arial" pitchFamily="34" charset="0"/>
              </a:rPr>
              <a:t>Κτίρια και εγκαταστάσεις βιολογικού καθαρισμού οικισμών</a:t>
            </a:r>
          </a:p>
          <a:p>
            <a:pPr lvl="0"/>
            <a:r>
              <a:rPr lang="el-GR" sz="1600" dirty="0" smtClean="0">
                <a:latin typeface="Arial" pitchFamily="34" charset="0"/>
                <a:cs typeface="Arial" pitchFamily="34" charset="0"/>
              </a:rPr>
              <a:t>Να αποφεύγεται η εγκατάσταση Φ/Β συστημάτων καθώς δεν εξυπηρετούν τον γεωργικό χαρακτήρα της αγροτικής εκμετάλλευσης. </a:t>
            </a:r>
          </a:p>
          <a:p>
            <a:r>
              <a:rPr lang="el-GR" sz="1600" b="1" u="sng" dirty="0" smtClean="0">
                <a:solidFill>
                  <a:srgbClr val="FF0000"/>
                </a:solidFill>
                <a:latin typeface="Arial" pitchFamily="34" charset="0"/>
                <a:cs typeface="Arial" pitchFamily="34" charset="0"/>
              </a:rPr>
              <a:t>Περιοχή με στοιχείο ΓΥ2 (μέσης παραγωγικότητας)</a:t>
            </a:r>
          </a:p>
          <a:p>
            <a:r>
              <a:rPr lang="el-GR" sz="1600" b="1" u="sng" dirty="0" smtClean="0">
                <a:solidFill>
                  <a:srgbClr val="FF0000"/>
                </a:solidFill>
                <a:latin typeface="Arial" pitchFamily="34" charset="0"/>
                <a:cs typeface="Arial" pitchFamily="34" charset="0"/>
              </a:rPr>
              <a:t>Επιπρόσθετα των παραπάνω:</a:t>
            </a:r>
          </a:p>
          <a:p>
            <a:r>
              <a:rPr lang="el-GR" sz="1600" dirty="0" smtClean="0">
                <a:solidFill>
                  <a:schemeClr val="tx1"/>
                </a:solidFill>
                <a:latin typeface="Arial" pitchFamily="34" charset="0"/>
                <a:cs typeface="Arial" pitchFamily="34" charset="0"/>
              </a:rPr>
              <a:t>Κατοικία (έως 120 </a:t>
            </a:r>
            <a:r>
              <a:rPr lang="el-GR" sz="1600" dirty="0" err="1" smtClean="0">
                <a:solidFill>
                  <a:schemeClr val="tx1"/>
                </a:solidFill>
                <a:latin typeface="Arial" pitchFamily="34" charset="0"/>
                <a:cs typeface="Arial" pitchFamily="34" charset="0"/>
              </a:rPr>
              <a:t>τ.μ</a:t>
            </a:r>
            <a:r>
              <a:rPr lang="el-GR" sz="1600" dirty="0" smtClean="0">
                <a:solidFill>
                  <a:schemeClr val="tx1"/>
                </a:solidFill>
                <a:latin typeface="Arial" pitchFamily="34" charset="0"/>
                <a:cs typeface="Arial" pitchFamily="34" charset="0"/>
              </a:rPr>
              <a:t>., Όροφοι 2, Ύψος 7,50μ.)</a:t>
            </a:r>
          </a:p>
          <a:p>
            <a:endParaRPr lang="el-GR" sz="4800" dirty="0"/>
          </a:p>
        </p:txBody>
      </p:sp>
      <p:sp>
        <p:nvSpPr>
          <p:cNvPr id="7" name="Text Placeholder 3"/>
          <p:cNvSpPr txBox="1">
            <a:spLocks/>
          </p:cNvSpPr>
          <p:nvPr/>
        </p:nvSpPr>
        <p:spPr>
          <a:xfrm>
            <a:off x="3509955" y="4714884"/>
            <a:ext cx="2428892" cy="428628"/>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Αναπτυξιακές  δράσεις</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3428992" y="5157192"/>
            <a:ext cx="2928958" cy="1557956"/>
          </a:xfrm>
          <a:prstGeom prst="rect">
            <a:avLst/>
          </a:prstGeom>
        </p:spPr>
        <p:txBody>
          <a:bodyPr vert="horz" numCol="1">
            <a:normAutofit fontScale="92500" lnSpcReduction="20000"/>
          </a:bodyPr>
          <a:lstStyle/>
          <a:p>
            <a:pPr lvl="0">
              <a:spcBef>
                <a:spcPts val="600"/>
              </a:spcBef>
              <a:buFont typeface="Arial" pitchFamily="34" charset="0"/>
              <a:buChar char="•"/>
            </a:pPr>
            <a:r>
              <a:rPr lang="el-GR" sz="1600" dirty="0" smtClean="0">
                <a:latin typeface="Arial" pitchFamily="34" charset="0"/>
                <a:cs typeface="Arial" pitchFamily="34" charset="0"/>
              </a:rPr>
              <a:t>Κατασκευή εγγειοβελτιωτικών και αποστραγγιστικών έργων στον κάμπο </a:t>
            </a:r>
            <a:r>
              <a:rPr lang="el-GR" sz="1600" dirty="0" err="1" smtClean="0">
                <a:latin typeface="Arial" pitchFamily="34" charset="0"/>
                <a:cs typeface="Arial" pitchFamily="34" charset="0"/>
              </a:rPr>
              <a:t>Ιππείου</a:t>
            </a:r>
            <a:r>
              <a:rPr lang="el-GR" sz="1600" dirty="0" smtClean="0">
                <a:latin typeface="Arial" pitchFamily="34" charset="0"/>
                <a:cs typeface="Arial" pitchFamily="34" charset="0"/>
              </a:rPr>
              <a:t> κατά προτεραιότητα</a:t>
            </a:r>
          </a:p>
          <a:p>
            <a:pPr>
              <a:spcBef>
                <a:spcPts val="600"/>
              </a:spcBef>
              <a:buFont typeface="Arial" pitchFamily="34" charset="0"/>
              <a:buChar char="•"/>
            </a:pPr>
            <a:r>
              <a:rPr lang="el-GR" sz="1600" dirty="0" smtClean="0">
                <a:latin typeface="Arial" pitchFamily="34" charset="0"/>
                <a:cs typeface="Arial" pitchFamily="34" charset="0"/>
              </a:rPr>
              <a:t> Επαναξιολόγηση, επισκευή, επέκταση, όπου απαιτείται, δικτύων άρδευσης</a:t>
            </a:r>
          </a:p>
          <a:p>
            <a:pPr lvl="0">
              <a:spcBef>
                <a:spcPts val="600"/>
              </a:spcBef>
              <a:buFont typeface="Arial" pitchFamily="34" charset="0"/>
              <a:buChar char="•"/>
            </a:pPr>
            <a:endParaRPr lang="el-GR" sz="1600" dirty="0" smtClean="0">
              <a:latin typeface="Arial" pitchFamily="34" charset="0"/>
              <a:cs typeface="Arial" pitchFamily="34" charset="0"/>
            </a:endParaRPr>
          </a:p>
          <a:p>
            <a:pPr lvl="0">
              <a:spcBef>
                <a:spcPts val="600"/>
              </a:spcBef>
              <a:buFont typeface="Arial" pitchFamily="34" charset="0"/>
              <a:buChar char="•"/>
            </a:pPr>
            <a:endParaRPr lang="el-GR" sz="1600" dirty="0" smtClean="0">
              <a:latin typeface="Arial" pitchFamily="34" charset="0"/>
              <a:cs typeface="Arial" pitchFamily="34" charset="0"/>
            </a:endParaRPr>
          </a:p>
          <a:p>
            <a:pPr>
              <a:buFont typeface="Arial" pitchFamily="34" charset="0"/>
              <a:buChar char="•"/>
            </a:pPr>
            <a:endParaRPr lang="el-GR" sz="1600" dirty="0" smtClean="0">
              <a:latin typeface="Arial" pitchFamily="34" charset="0"/>
              <a:cs typeface="Arial" pitchFamily="34" charset="0"/>
            </a:endParaRPr>
          </a:p>
          <a:p>
            <a:pPr lvl="0">
              <a:buFont typeface="Arial" pitchFamily="34" charset="0"/>
              <a:buChar cha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
        <p:nvSpPr>
          <p:cNvPr id="11" name="Content Placeholder 5"/>
          <p:cNvSpPr txBox="1">
            <a:spLocks/>
          </p:cNvSpPr>
          <p:nvPr/>
        </p:nvSpPr>
        <p:spPr>
          <a:xfrm>
            <a:off x="3143240" y="1357298"/>
            <a:ext cx="3071834" cy="3295838"/>
          </a:xfrm>
          <a:prstGeom prst="rect">
            <a:avLst/>
          </a:prstGeom>
        </p:spPr>
        <p:txBody>
          <a:bodyPr vert="horz">
            <a:normAutofit fontScale="92500" lnSpcReduction="2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l-GR"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Για τα γήπεδα εντός των με στοιχείο ΓΥ1 και ΓΥ2 περιοχών, για το όριο αρτιότητας ισχύει η παρ. 1 του άρθρου 1 του από 24/31-5-1985 Π.Δ. όπως τροποποιήθηκε και ισχύει ενώ στην ΓΥ1 δεν επιτρέπεται η κατάτμηση. </a:t>
            </a:r>
          </a:p>
          <a:p>
            <a:pPr marL="365760" indent="-256032">
              <a:spcBef>
                <a:spcPts val="300"/>
              </a:spcBef>
              <a:buClr>
                <a:schemeClr val="accent3"/>
              </a:buClr>
              <a:buFont typeface="Georgia"/>
              <a:buChar char="•"/>
            </a:pPr>
            <a:r>
              <a:rPr lang="el-GR" sz="1600" dirty="0" smtClean="0">
                <a:latin typeface="Arial" pitchFamily="34" charset="0"/>
                <a:cs typeface="Arial" pitchFamily="34" charset="0"/>
              </a:rPr>
              <a:t>Ισχύουν οι διατάξεις για την εκτός σχεδίου δόμηση (ΦΕΚ 270 Δ 1985), όπως τροποποιήθηκαν και ισχύουν</a:t>
            </a:r>
            <a:r>
              <a:rPr lang="el-GR" sz="1600" dirty="0" smtClean="0">
                <a:latin typeface="Arial" pitchFamily="34" charset="0"/>
                <a:cs typeface="Arial" pitchFamily="34" charset="0"/>
              </a:rPr>
              <a:t>.</a:t>
            </a:r>
            <a:endParaRPr lang="en-US" sz="1600" dirty="0" smtClean="0">
              <a:latin typeface="Arial" pitchFamily="34" charset="0"/>
              <a:cs typeface="Arial" pitchFamily="34" charset="0"/>
            </a:endParaRPr>
          </a:p>
          <a:p>
            <a:pPr marL="365760" indent="-256032">
              <a:spcBef>
                <a:spcPts val="300"/>
              </a:spcBef>
              <a:buClr>
                <a:schemeClr val="accent3"/>
              </a:buClr>
              <a:buFont typeface="Georgia"/>
              <a:buChar char="•"/>
            </a:pPr>
            <a:r>
              <a:rPr lang="el-GR" sz="1600" dirty="0">
                <a:latin typeface="Arial" pitchFamily="34" charset="0"/>
                <a:cs typeface="Arial" pitchFamily="34" charset="0"/>
              </a:rPr>
              <a:t>Υφιστάμενες χρήσεις δύνανται να συνεχίζουν την λειτουργία τους και να </a:t>
            </a:r>
            <a:r>
              <a:rPr lang="el-GR" sz="1600" dirty="0" smtClean="0">
                <a:latin typeface="Arial" pitchFamily="34" charset="0"/>
                <a:cs typeface="Arial" pitchFamily="34" charset="0"/>
              </a:rPr>
              <a:t>εκσυγχρονίζονται. </a:t>
            </a:r>
            <a:endParaRPr lang="el-GR" sz="1600" dirty="0">
              <a:latin typeface="Arial" pitchFamily="34" charset="0"/>
              <a:cs typeface="Arial" pitchFamily="34" charset="0"/>
            </a:endParaRPr>
          </a:p>
          <a:p>
            <a:pPr marL="365760" indent="-256032">
              <a:spcBef>
                <a:spcPts val="300"/>
              </a:spcBef>
              <a:buClr>
                <a:schemeClr val="accent3"/>
              </a:buClr>
              <a:buFont typeface="Georgia"/>
              <a:buChar char="•"/>
            </a:pPr>
            <a:endParaRPr kumimoji="0" lang="el-GR"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300"/>
              </a:spcBef>
              <a:spcAft>
                <a:spcPts val="0"/>
              </a:spcAft>
              <a:buClr>
                <a:schemeClr val="accent3"/>
              </a:buClr>
              <a:buSzTx/>
              <a:buFont typeface="Georgia"/>
              <a:buNone/>
              <a:tabLst/>
              <a:defRPr/>
            </a:pPr>
            <a:endParaRPr kumimoji="0" lang="el-GR"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90000"/>
              </a:lnSpc>
              <a:spcBef>
                <a:spcPts val="300"/>
              </a:spcBef>
              <a:spcAft>
                <a:spcPts val="0"/>
              </a:spcAft>
              <a:buClr>
                <a:schemeClr val="accent3"/>
              </a:buClr>
              <a:buSzTx/>
              <a:buFont typeface="Georgia"/>
              <a:buNone/>
              <a:tabLst/>
              <a:defRPr/>
            </a:pPr>
            <a:endParaRPr kumimoji="0" lang="el-GR"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309692"/>
          </a:xfrm>
        </p:spPr>
        <p:txBody>
          <a:bodyPr>
            <a:noAutofit/>
          </a:bodyPr>
          <a:lstStyle/>
          <a:p>
            <a:pPr algn="l"/>
            <a:r>
              <a:rPr lang="el-GR" sz="2000" dirty="0" smtClean="0">
                <a:latin typeface="Arial" pitchFamily="34" charset="0"/>
                <a:cs typeface="Arial" pitchFamily="34" charset="0"/>
              </a:rPr>
              <a:t>Γεωργική γη (2)</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142844" y="714356"/>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3959268" y="714356"/>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0" y="1000108"/>
            <a:ext cx="4214810" cy="6072230"/>
          </a:xfrm>
        </p:spPr>
        <p:txBody>
          <a:bodyPr>
            <a:normAutofit fontScale="85000" lnSpcReduction="10000"/>
          </a:bodyPr>
          <a:lstStyle/>
          <a:p>
            <a:pPr lvl="0"/>
            <a:r>
              <a:rPr lang="el-GR" sz="1700" b="1" u="sng" dirty="0" smtClean="0">
                <a:solidFill>
                  <a:srgbClr val="FF0000"/>
                </a:solidFill>
                <a:latin typeface="Arial" pitchFamily="34" charset="0"/>
                <a:cs typeface="Arial" pitchFamily="34" charset="0"/>
              </a:rPr>
              <a:t>Περιοχή με στοιχείο ΓΓ (απλή γεωργική γη)</a:t>
            </a:r>
          </a:p>
          <a:p>
            <a:pPr lvl="0"/>
            <a:r>
              <a:rPr lang="el-GR" sz="1700" dirty="0" smtClean="0">
                <a:latin typeface="Arial" pitchFamily="34" charset="0"/>
                <a:cs typeface="Arial" pitchFamily="34" charset="0"/>
              </a:rPr>
              <a:t>Κατοικία (έως 150 τ.μ.)</a:t>
            </a:r>
          </a:p>
          <a:p>
            <a:pPr lvl="0"/>
            <a:r>
              <a:rPr lang="el-GR" sz="1700" dirty="0" smtClean="0">
                <a:latin typeface="Arial" pitchFamily="34" charset="0"/>
                <a:cs typeface="Arial" pitchFamily="34" charset="0"/>
              </a:rPr>
              <a:t>Τουριστικές επαύλεις ή αυτοεξυπηρετούμενα τουριστικά καταλύματα, ενοικιαζόμενα δωμάτια, αγροτουριστικά καταλύματα</a:t>
            </a:r>
          </a:p>
          <a:p>
            <a:pPr lvl="0"/>
            <a:r>
              <a:rPr lang="el-GR" sz="1700" dirty="0" smtClean="0">
                <a:latin typeface="Arial" pitchFamily="34" charset="0"/>
                <a:cs typeface="Arial" pitchFamily="34" charset="0"/>
              </a:rPr>
              <a:t>Καταστήματα</a:t>
            </a:r>
          </a:p>
          <a:p>
            <a:pPr lvl="0"/>
            <a:r>
              <a:rPr lang="el-GR" sz="1700" dirty="0" smtClean="0">
                <a:latin typeface="Arial" pitchFamily="34" charset="0"/>
                <a:cs typeface="Arial" pitchFamily="34" charset="0"/>
              </a:rPr>
              <a:t>Πολυκαταστήματα, υπεραγορές</a:t>
            </a:r>
          </a:p>
          <a:p>
            <a:pPr lvl="0"/>
            <a:r>
              <a:rPr lang="el-GR" sz="1700" dirty="0" smtClean="0">
                <a:latin typeface="Arial" pitchFamily="34" charset="0"/>
                <a:cs typeface="Arial" pitchFamily="34" charset="0"/>
              </a:rPr>
              <a:t>Αγροτικές - γεωργικές αποθήκες (έως 50 τ.μ.)</a:t>
            </a:r>
          </a:p>
          <a:p>
            <a:pPr lvl="0"/>
            <a:r>
              <a:rPr lang="el-GR" sz="1700" dirty="0" smtClean="0">
                <a:latin typeface="Arial" pitchFamily="34" charset="0"/>
                <a:cs typeface="Arial" pitchFamily="34" charset="0"/>
              </a:rPr>
              <a:t>Πτηνο - κτηνοτροφικές εγκαταστάσεις</a:t>
            </a:r>
          </a:p>
          <a:p>
            <a:pPr lvl="0"/>
            <a:r>
              <a:rPr lang="el-GR" sz="1700" dirty="0" smtClean="0">
                <a:latin typeface="Arial" pitchFamily="34" charset="0"/>
                <a:cs typeface="Arial" pitchFamily="34" charset="0"/>
              </a:rPr>
              <a:t>Αντλητικές εγκαταστάσεις, φρέατα, υδατοδεξαμενές πλην των υδατοδεξαμενών επί υποστυλωμάτων</a:t>
            </a:r>
          </a:p>
          <a:p>
            <a:pPr lvl="0"/>
            <a:r>
              <a:rPr lang="el-GR" sz="1700" dirty="0" smtClean="0">
                <a:latin typeface="Arial" pitchFamily="34" charset="0"/>
                <a:cs typeface="Arial" pitchFamily="34" charset="0"/>
              </a:rPr>
              <a:t>Εγκαταστάσεις κοινής ωφέλειας</a:t>
            </a:r>
          </a:p>
          <a:p>
            <a:pPr lvl="0"/>
            <a:r>
              <a:rPr lang="el-GR" sz="1700" dirty="0" smtClean="0">
                <a:latin typeface="Arial" pitchFamily="34" charset="0"/>
                <a:cs typeface="Arial" pitchFamily="34" charset="0"/>
              </a:rPr>
              <a:t>Επαγγελματικά εργαστήρια και βιομηχανικές - βιοτεχνικές μονάδες χαμηλής όχλησης</a:t>
            </a:r>
          </a:p>
          <a:p>
            <a:pPr lvl="0"/>
            <a:r>
              <a:rPr lang="el-GR" sz="1700" dirty="0" smtClean="0">
                <a:latin typeface="Arial" pitchFamily="34" charset="0"/>
                <a:cs typeface="Arial" pitchFamily="34" charset="0"/>
              </a:rPr>
              <a:t>Εμπορικές εκθέσεις και εκθεσιακά κέντρα</a:t>
            </a:r>
          </a:p>
          <a:p>
            <a:pPr lvl="0"/>
            <a:r>
              <a:rPr lang="el-GR" sz="1700" dirty="0" smtClean="0">
                <a:latin typeface="Arial" pitchFamily="34" charset="0"/>
                <a:cs typeface="Arial" pitchFamily="34" charset="0"/>
              </a:rPr>
              <a:t>Εμπορικές αποθήκες</a:t>
            </a:r>
          </a:p>
          <a:p>
            <a:pPr lvl="0"/>
            <a:r>
              <a:rPr lang="el-GR" sz="1700" dirty="0" smtClean="0">
                <a:latin typeface="Arial" pitchFamily="34" charset="0"/>
                <a:cs typeface="Arial" pitchFamily="34" charset="0"/>
              </a:rPr>
              <a:t>Πρατήρια καυσίμων</a:t>
            </a:r>
          </a:p>
          <a:p>
            <a:pPr lvl="0"/>
            <a:r>
              <a:rPr lang="el-GR" sz="1700" dirty="0" smtClean="0">
                <a:latin typeface="Arial" pitchFamily="34" charset="0"/>
                <a:cs typeface="Arial" pitchFamily="34" charset="0"/>
              </a:rPr>
              <a:t>Χώροι συνάθροισης κοινού</a:t>
            </a:r>
          </a:p>
          <a:p>
            <a:pPr lvl="0"/>
            <a:r>
              <a:rPr lang="el-GR" sz="1700" dirty="0" smtClean="0">
                <a:latin typeface="Arial" pitchFamily="34" charset="0"/>
                <a:cs typeface="Arial" pitchFamily="34" charset="0"/>
              </a:rPr>
              <a:t>Αναψυκτήρια - κέντρα εστίασης</a:t>
            </a:r>
          </a:p>
          <a:p>
            <a:pPr lvl="0"/>
            <a:r>
              <a:rPr lang="el-GR" sz="1700" dirty="0" smtClean="0">
                <a:latin typeface="Arial" pitchFamily="34" charset="0"/>
                <a:cs typeface="Arial" pitchFamily="34" charset="0"/>
              </a:rPr>
              <a:t>Κτίρια κοινωνικής πρόνοιας</a:t>
            </a:r>
          </a:p>
          <a:p>
            <a:pPr lvl="0"/>
            <a:r>
              <a:rPr lang="el-GR" sz="1700" dirty="0" smtClean="0">
                <a:latin typeface="Arial" pitchFamily="34" charset="0"/>
                <a:cs typeface="Arial" pitchFamily="34" charset="0"/>
              </a:rPr>
              <a:t>Εγκαταστάσεις μέσων μαζικής μεταφοράς</a:t>
            </a:r>
          </a:p>
          <a:p>
            <a:pPr lvl="0"/>
            <a:r>
              <a:rPr lang="el-GR" sz="1700" dirty="0" smtClean="0">
                <a:latin typeface="Arial" pitchFamily="34" charset="0"/>
                <a:cs typeface="Arial" pitchFamily="34" charset="0"/>
              </a:rPr>
              <a:t>Εκπαιδευτήρια και ευαγή ιδρύματα</a:t>
            </a:r>
          </a:p>
          <a:p>
            <a:pPr lvl="0"/>
            <a:r>
              <a:rPr lang="el-GR" sz="1700" dirty="0" smtClean="0">
                <a:latin typeface="Arial" pitchFamily="34" charset="0"/>
                <a:cs typeface="Arial" pitchFamily="34" charset="0"/>
              </a:rPr>
              <a:t>Κατασκηνώσεις </a:t>
            </a:r>
          </a:p>
          <a:p>
            <a:pPr lvl="0"/>
            <a:r>
              <a:rPr lang="el-GR" sz="1700" dirty="0" smtClean="0">
                <a:latin typeface="Arial" pitchFamily="34" charset="0"/>
                <a:cs typeface="Arial" pitchFamily="34" charset="0"/>
              </a:rPr>
              <a:t>Αθλητικές εγκαταστάσεις</a:t>
            </a:r>
          </a:p>
          <a:p>
            <a:pPr lvl="0"/>
            <a:r>
              <a:rPr lang="el-GR" sz="1700" dirty="0" smtClean="0">
                <a:latin typeface="Arial" pitchFamily="34" charset="0"/>
                <a:cs typeface="Arial" pitchFamily="34" charset="0"/>
              </a:rPr>
              <a:t>Αποθήκες οικοδομικών υλικών </a:t>
            </a:r>
          </a:p>
          <a:p>
            <a:endParaRPr lang="el-GR" sz="4800" dirty="0"/>
          </a:p>
        </p:txBody>
      </p:sp>
      <p:sp>
        <p:nvSpPr>
          <p:cNvPr id="6" name="Content Placeholder 5"/>
          <p:cNvSpPr>
            <a:spLocks noGrp="1"/>
          </p:cNvSpPr>
          <p:nvPr>
            <p:ph sz="quarter" idx="4"/>
          </p:nvPr>
        </p:nvSpPr>
        <p:spPr>
          <a:xfrm>
            <a:off x="3851921" y="1143554"/>
            <a:ext cx="2304255" cy="4525930"/>
          </a:xfrm>
        </p:spPr>
        <p:txBody>
          <a:bodyPr>
            <a:normAutofit/>
          </a:bodyPr>
          <a:lstStyle/>
          <a:p>
            <a:r>
              <a:rPr lang="el-GR" sz="1600" dirty="0" smtClean="0">
                <a:latin typeface="Arial" pitchFamily="34" charset="0"/>
                <a:cs typeface="Arial" pitchFamily="34" charset="0"/>
              </a:rPr>
              <a:t>Για το κατώτατο όριο αρτιότητας και κατάτμησης ισχύει η παρ.1 του άρθρου 1 του από 24/31-5-1985 Π.Δ., όπως τροποποιήθηκε και ισχύει. </a:t>
            </a:r>
          </a:p>
          <a:p>
            <a:pPr lvl="0"/>
            <a:r>
              <a:rPr lang="el-GR" sz="1600" dirty="0" smtClean="0">
                <a:latin typeface="Arial" pitchFamily="34" charset="0"/>
                <a:cs typeface="Arial" pitchFamily="34" charset="0"/>
              </a:rPr>
              <a:t>Μέγιστος Σ.Δ. για βιομηχανικές - βιοτεχνικές μονάδες χαμηλής όχλησης ορίζεται σε 0,6.</a:t>
            </a:r>
          </a:p>
          <a:p>
            <a:endParaRPr lang="el-GR" sz="1200" b="1" u="sng" dirty="0">
              <a:solidFill>
                <a:srgbClr val="FF0000"/>
              </a:solidFill>
            </a:endParaRPr>
          </a:p>
        </p:txBody>
      </p:sp>
      <p:sp>
        <p:nvSpPr>
          <p:cNvPr id="7" name="Text Placeholder 3"/>
          <p:cNvSpPr txBox="1">
            <a:spLocks/>
          </p:cNvSpPr>
          <p:nvPr/>
        </p:nvSpPr>
        <p:spPr>
          <a:xfrm>
            <a:off x="6551556" y="714356"/>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215562"/>
            <a:ext cx="3131840" cy="575456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Για πολυκαταστήματα, υπεραγορές, επαγγελματικά εργαστήρια, βιομηχανικά κτίρια, εμπορικές εκθέσεις και εκθεσιακά κέντρα και εμπορικές αποθήκες, </a:t>
            </a:r>
            <a:r>
              <a:rPr lang="el-GR" sz="1400" u="sng" dirty="0" smtClean="0">
                <a:latin typeface="Arial" pitchFamily="34" charset="0"/>
                <a:cs typeface="Arial" pitchFamily="34" charset="0"/>
              </a:rPr>
              <a:t>ισχύει Σ.Δ. ίσος με το 80% του αντίστοιχου ισχύοντος Σ.Δ. στην εκτός σχεδίου δόμηση</a:t>
            </a:r>
            <a:r>
              <a:rPr lang="el-GR" sz="1400" dirty="0" smtClean="0">
                <a:latin typeface="Arial" pitchFamily="34" charset="0"/>
                <a:cs typeface="Arial" pitchFamily="34" charset="0"/>
              </a:rPr>
              <a:t>.</a:t>
            </a:r>
            <a:r>
              <a:rPr lang="el-GR" sz="1400" dirty="0" smtClean="0">
                <a:solidFill>
                  <a:srgbClr val="FF0000"/>
                </a:solidFill>
                <a:latin typeface="Arial" pitchFamily="34" charset="0"/>
                <a:cs typeface="Arial" pitchFamily="34" charset="0"/>
              </a:rPr>
              <a:t> </a:t>
            </a:r>
            <a:r>
              <a:rPr lang="el-GR" sz="1400" dirty="0" smtClean="0">
                <a:latin typeface="Arial" pitchFamily="34" charset="0"/>
                <a:cs typeface="Arial" pitchFamily="34" charset="0"/>
              </a:rPr>
              <a:t>Κατά τα λοιπά ισχύουν οι όροι δόμησης του από 24/31-5-1985 Π.Δ.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Οι εγκαταστάσεις αποθήκευσης οικοδομικών υλικών τοποθετούνται σε απόσταση 80 μέτρων από τον αιγιαλό και από τον άξονα Εθνικού ή Επαρχιακού δρόμου. Στην περίπτωση μη καθορισμένου αιγιαλού, τοποθετούνται σε απόσταση 100 μέτρων από την ακτογραμμή.</a:t>
            </a:r>
          </a:p>
          <a:p>
            <a:pPr marL="365760" indent="-256032">
              <a:spcBef>
                <a:spcPts val="300"/>
              </a:spcBef>
              <a:buClr>
                <a:schemeClr val="accent3"/>
              </a:buClr>
              <a:buFont typeface="Georgia"/>
              <a:buChar char="•"/>
              <a:defRPr/>
            </a:pPr>
            <a:r>
              <a:rPr lang="el-GR" sz="1400" dirty="0" smtClean="0">
                <a:latin typeface="Arial" pitchFamily="34" charset="0"/>
                <a:cs typeface="Arial" pitchFamily="34" charset="0"/>
              </a:rPr>
              <a:t>Υφιστάμενες χρήσεις δύνανται να συνεχίζουν την λειτουργία τους και να εκσυγχρονίζονται.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452568"/>
          </a:xfrm>
        </p:spPr>
        <p:txBody>
          <a:bodyPr>
            <a:noAutofit/>
          </a:bodyPr>
          <a:lstStyle/>
          <a:p>
            <a:pPr algn="l"/>
            <a:r>
              <a:rPr lang="el-GR" sz="2000" dirty="0" smtClean="0">
                <a:latin typeface="Arial" pitchFamily="34" charset="0"/>
                <a:cs typeface="Arial" pitchFamily="34" charset="0"/>
              </a:rPr>
              <a:t>Βασικά έργα και δίκτυα υποδομής </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428596" y="785794"/>
            <a:ext cx="3168352" cy="279722"/>
          </a:xfrm>
        </p:spPr>
        <p:txBody>
          <a:bodyPr/>
          <a:lstStyle/>
          <a:p>
            <a:r>
              <a:rPr lang="el-GR" sz="1300" cap="none" dirty="0" smtClean="0"/>
              <a:t>Οδικό δίκτυο</a:t>
            </a:r>
            <a:endParaRPr lang="el-GR" sz="1300" dirty="0"/>
          </a:p>
        </p:txBody>
      </p:sp>
      <p:sp>
        <p:nvSpPr>
          <p:cNvPr id="4" name="Text Placeholder 3"/>
          <p:cNvSpPr>
            <a:spLocks noGrp="1"/>
          </p:cNvSpPr>
          <p:nvPr>
            <p:ph type="body" sz="half" idx="3"/>
          </p:nvPr>
        </p:nvSpPr>
        <p:spPr>
          <a:xfrm>
            <a:off x="4028996" y="785794"/>
            <a:ext cx="2448272" cy="279722"/>
          </a:xfrm>
        </p:spPr>
        <p:txBody>
          <a:bodyPr/>
          <a:lstStyle/>
          <a:p>
            <a:r>
              <a:rPr lang="el-GR" sz="1300" cap="none" dirty="0" smtClean="0"/>
              <a:t>Θαλάσσιες μεταφορές</a:t>
            </a:r>
            <a:endParaRPr lang="el-GR" sz="1300" dirty="0"/>
          </a:p>
        </p:txBody>
      </p:sp>
      <p:sp>
        <p:nvSpPr>
          <p:cNvPr id="5" name="Content Placeholder 4"/>
          <p:cNvSpPr>
            <a:spLocks noGrp="1"/>
          </p:cNvSpPr>
          <p:nvPr>
            <p:ph sz="quarter" idx="2"/>
          </p:nvPr>
        </p:nvSpPr>
        <p:spPr>
          <a:xfrm>
            <a:off x="0" y="1142984"/>
            <a:ext cx="4143372" cy="5572164"/>
          </a:xfrm>
        </p:spPr>
        <p:txBody>
          <a:bodyPr>
            <a:normAutofit/>
          </a:bodyPr>
          <a:lstStyle/>
          <a:p>
            <a:r>
              <a:rPr lang="el-GR" sz="1400" dirty="0" smtClean="0">
                <a:latin typeface="Arial" pitchFamily="34" charset="0"/>
                <a:cs typeface="Arial" pitchFamily="34" charset="0"/>
              </a:rPr>
              <a:t>Βελτίωση οδικού τμήματος 2</a:t>
            </a:r>
            <a:r>
              <a:rPr lang="el-GR" sz="1400" baseline="30000" dirty="0" smtClean="0">
                <a:latin typeface="Arial" pitchFamily="34" charset="0"/>
                <a:cs typeface="Arial" pitchFamily="34" charset="0"/>
              </a:rPr>
              <a:t>ης</a:t>
            </a:r>
            <a:r>
              <a:rPr lang="el-GR" sz="1400" dirty="0" smtClean="0">
                <a:latin typeface="Arial" pitchFamily="34" charset="0"/>
                <a:cs typeface="Arial" pitchFamily="34" charset="0"/>
              </a:rPr>
              <a:t> Επαρχιακής Οδού και κατασκευή δυο ισόπεδων κόμβων σύνδεσή της με δημοτικές οδούς Κάτω Τρίτος-Πηγαδάκια και Πέραμα-Πηγαδάκια</a:t>
            </a:r>
          </a:p>
          <a:p>
            <a:r>
              <a:rPr lang="el-GR" sz="1400" dirty="0" smtClean="0">
                <a:latin typeface="Arial" pitchFamily="34" charset="0"/>
                <a:cs typeface="Arial" pitchFamily="34" charset="0"/>
              </a:rPr>
              <a:t>Βελτίωση Τμήματος 9ης Επαρχιακής οδού Θερμής – Πηγής – </a:t>
            </a:r>
            <a:r>
              <a:rPr lang="el-GR" sz="1400" dirty="0" err="1" smtClean="0">
                <a:latin typeface="Arial" pitchFamily="34" charset="0"/>
                <a:cs typeface="Arial" pitchFamily="34" charset="0"/>
              </a:rPr>
              <a:t>Λάμπου</a:t>
            </a:r>
            <a:r>
              <a:rPr lang="el-GR" sz="1400" dirty="0" smtClean="0">
                <a:latin typeface="Arial" pitchFamily="34" charset="0"/>
                <a:cs typeface="Arial" pitchFamily="34" charset="0"/>
              </a:rPr>
              <a:t> Μύλων</a:t>
            </a:r>
          </a:p>
          <a:p>
            <a:r>
              <a:rPr lang="el-GR" sz="1400" dirty="0" smtClean="0">
                <a:latin typeface="Arial" pitchFamily="34" charset="0"/>
                <a:cs typeface="Arial" pitchFamily="34" charset="0"/>
              </a:rPr>
              <a:t>Βελτίωση κατά τμήματα 4</a:t>
            </a:r>
            <a:r>
              <a:rPr lang="el-GR" sz="1400" baseline="30000" dirty="0" smtClean="0">
                <a:latin typeface="Arial" pitchFamily="34" charset="0"/>
                <a:cs typeface="Arial" pitchFamily="34" charset="0"/>
              </a:rPr>
              <a:t>ης</a:t>
            </a:r>
            <a:r>
              <a:rPr lang="el-GR" sz="1400" dirty="0" smtClean="0">
                <a:latin typeface="Arial" pitchFamily="34" charset="0"/>
                <a:cs typeface="Arial" pitchFamily="34" charset="0"/>
              </a:rPr>
              <a:t> Επαρχιακής Οδού με παράκαμψη </a:t>
            </a:r>
            <a:r>
              <a:rPr lang="el-GR" sz="1400" dirty="0" err="1" smtClean="0">
                <a:latin typeface="Arial" pitchFamily="34" charset="0"/>
                <a:cs typeface="Arial" pitchFamily="34" charset="0"/>
              </a:rPr>
              <a:t>Κεραμειών</a:t>
            </a:r>
            <a:r>
              <a:rPr lang="el-GR" sz="1400" dirty="0" smtClean="0">
                <a:latin typeface="Arial" pitchFamily="34" charset="0"/>
                <a:cs typeface="Arial" pitchFamily="34" charset="0"/>
              </a:rPr>
              <a:t> και </a:t>
            </a:r>
            <a:r>
              <a:rPr lang="el-GR" sz="1400" dirty="0" err="1" smtClean="0">
                <a:latin typeface="Arial" pitchFamily="34" charset="0"/>
                <a:cs typeface="Arial" pitchFamily="34" charset="0"/>
              </a:rPr>
              <a:t>Καρίνης</a:t>
            </a:r>
            <a:r>
              <a:rPr lang="el-GR" sz="1400" dirty="0" smtClean="0">
                <a:latin typeface="Arial" pitchFamily="34" charset="0"/>
                <a:cs typeface="Arial" pitchFamily="34" charset="0"/>
              </a:rPr>
              <a:t>. </a:t>
            </a:r>
          </a:p>
          <a:p>
            <a:r>
              <a:rPr lang="el-GR" sz="1400" dirty="0" smtClean="0">
                <a:latin typeface="Arial" pitchFamily="34" charset="0"/>
                <a:cs typeface="Arial" pitchFamily="34" charset="0"/>
              </a:rPr>
              <a:t>Κατασκευή παρακαμπτήριου δρόμου Σκάλας </a:t>
            </a:r>
            <a:r>
              <a:rPr lang="el-GR" sz="1400" dirty="0" err="1" smtClean="0">
                <a:latin typeface="Arial" pitchFamily="34" charset="0"/>
                <a:cs typeface="Arial" pitchFamily="34" charset="0"/>
              </a:rPr>
              <a:t>Συκούντας</a:t>
            </a:r>
            <a:r>
              <a:rPr lang="el-GR" sz="1400" dirty="0" smtClean="0">
                <a:latin typeface="Arial" pitchFamily="34" charset="0"/>
                <a:cs typeface="Arial" pitchFamily="34" charset="0"/>
              </a:rPr>
              <a:t> (</a:t>
            </a:r>
            <a:r>
              <a:rPr lang="el-GR" sz="1400" dirty="0" err="1" smtClean="0">
                <a:latin typeface="Arial" pitchFamily="34" charset="0"/>
                <a:cs typeface="Arial" pitchFamily="34" charset="0"/>
              </a:rPr>
              <a:t>Ντίπι</a:t>
            </a:r>
            <a:r>
              <a:rPr lang="el-GR" sz="1400" dirty="0" smtClean="0">
                <a:latin typeface="Arial" pitchFamily="34" charset="0"/>
                <a:cs typeface="Arial" pitchFamily="34" charset="0"/>
              </a:rPr>
              <a:t>) της 2</a:t>
            </a:r>
            <a:r>
              <a:rPr lang="el-GR" sz="1400" baseline="30000" dirty="0" smtClean="0">
                <a:latin typeface="Arial" pitchFamily="34" charset="0"/>
                <a:cs typeface="Arial" pitchFamily="34" charset="0"/>
              </a:rPr>
              <a:t>ης</a:t>
            </a:r>
            <a:r>
              <a:rPr lang="el-GR" sz="1400" dirty="0" smtClean="0">
                <a:latin typeface="Arial" pitchFamily="34" charset="0"/>
                <a:cs typeface="Arial" pitchFamily="34" charset="0"/>
              </a:rPr>
              <a:t> Επαρχιακής Οδού</a:t>
            </a:r>
          </a:p>
          <a:p>
            <a:r>
              <a:rPr lang="el-GR" sz="1400" dirty="0" smtClean="0">
                <a:latin typeface="Arial" pitchFamily="34" charset="0"/>
                <a:cs typeface="Arial" pitchFamily="34" charset="0"/>
              </a:rPr>
              <a:t>Κατασκευή κόμβου στην διασταύρωση της Επαρχιακής Οδού Μυτιλήνης – </a:t>
            </a:r>
            <a:r>
              <a:rPr lang="el-GR" sz="1400" dirty="0" err="1" smtClean="0">
                <a:latin typeface="Arial" pitchFamily="34" charset="0"/>
                <a:cs typeface="Arial" pitchFamily="34" charset="0"/>
              </a:rPr>
              <a:t>Πλωμαρίου</a:t>
            </a:r>
            <a:r>
              <a:rPr lang="el-GR" sz="1400" dirty="0" smtClean="0">
                <a:latin typeface="Arial" pitchFamily="34" charset="0"/>
                <a:cs typeface="Arial" pitchFamily="34" charset="0"/>
              </a:rPr>
              <a:t> με τον δρόμο της βόρειας εισόδου στον οικισμό «Πηγαδάκια</a:t>
            </a:r>
          </a:p>
          <a:p>
            <a:r>
              <a:rPr lang="el-GR" sz="1400" dirty="0" smtClean="0">
                <a:latin typeface="Arial" pitchFamily="34" charset="0"/>
                <a:cs typeface="Arial" pitchFamily="34" charset="0"/>
              </a:rPr>
              <a:t>Ανάδειξη και βελτίωση (ασφαλτόστρωση) δρόμου στο αριστερό ανάχωμα του ποταμού </a:t>
            </a:r>
            <a:r>
              <a:rPr lang="el-GR" sz="1400" dirty="0" err="1" smtClean="0">
                <a:latin typeface="Arial" pitchFamily="34" charset="0"/>
                <a:cs typeface="Arial" pitchFamily="34" charset="0"/>
              </a:rPr>
              <a:t>Ευεργέτουλα</a:t>
            </a:r>
            <a:r>
              <a:rPr lang="el-GR" sz="1400" dirty="0" smtClean="0">
                <a:latin typeface="Arial" pitchFamily="34" charset="0"/>
                <a:cs typeface="Arial" pitchFamily="34" charset="0"/>
              </a:rPr>
              <a:t> από την 2</a:t>
            </a:r>
            <a:r>
              <a:rPr lang="el-GR" sz="1400" baseline="30000" dirty="0" smtClean="0">
                <a:latin typeface="Arial" pitchFamily="34" charset="0"/>
                <a:cs typeface="Arial" pitchFamily="34" charset="0"/>
              </a:rPr>
              <a:t>η</a:t>
            </a:r>
            <a:r>
              <a:rPr lang="el-GR" sz="1400" dirty="0" smtClean="0">
                <a:latin typeface="Arial" pitchFamily="34" charset="0"/>
                <a:cs typeface="Arial" pitchFamily="34" charset="0"/>
              </a:rPr>
              <a:t> Επαρχιακή Οδό έως </a:t>
            </a:r>
            <a:r>
              <a:rPr lang="el-GR" sz="1400" dirty="0" err="1" smtClean="0">
                <a:latin typeface="Arial" pitchFamily="34" charset="0"/>
                <a:cs typeface="Arial" pitchFamily="34" charset="0"/>
              </a:rPr>
              <a:t>Μυλέλια</a:t>
            </a:r>
            <a:r>
              <a:rPr lang="el-GR" sz="1400" dirty="0" smtClean="0">
                <a:latin typeface="Arial" pitchFamily="34" charset="0"/>
                <a:cs typeface="Arial" pitchFamily="34" charset="0"/>
              </a:rPr>
              <a:t> με παράλληλη δημιουργία </a:t>
            </a:r>
            <a:r>
              <a:rPr lang="el-GR" sz="1400" b="1" i="1" dirty="0" smtClean="0">
                <a:latin typeface="Arial" pitchFamily="34" charset="0"/>
                <a:cs typeface="Arial" pitchFamily="34" charset="0"/>
              </a:rPr>
              <a:t>ποδηλατοδρόμου</a:t>
            </a:r>
            <a:r>
              <a:rPr lang="el-GR" sz="1400" dirty="0" smtClean="0">
                <a:latin typeface="Arial" pitchFamily="34" charset="0"/>
                <a:cs typeface="Arial" pitchFamily="34" charset="0"/>
              </a:rPr>
              <a:t>, έργα καθαρισμού και αντιπλημμυρικής προστασίας. </a:t>
            </a:r>
          </a:p>
          <a:p>
            <a:r>
              <a:rPr lang="el-GR" sz="1400" dirty="0" smtClean="0">
                <a:latin typeface="Arial" pitchFamily="34" charset="0"/>
                <a:cs typeface="Arial" pitchFamily="34" charset="0"/>
              </a:rPr>
              <a:t>Συντήρηση-Αποκατάσταση αγροτικής οδοποιίας</a:t>
            </a:r>
          </a:p>
          <a:p>
            <a:endParaRPr lang="el-GR" sz="4800" dirty="0"/>
          </a:p>
        </p:txBody>
      </p:sp>
      <p:sp>
        <p:nvSpPr>
          <p:cNvPr id="6" name="Content Placeholder 5"/>
          <p:cNvSpPr>
            <a:spLocks noGrp="1"/>
          </p:cNvSpPr>
          <p:nvPr>
            <p:ph sz="quarter" idx="4"/>
          </p:nvPr>
        </p:nvSpPr>
        <p:spPr>
          <a:xfrm>
            <a:off x="3851921" y="1214991"/>
            <a:ext cx="2304255" cy="5622209"/>
          </a:xfrm>
        </p:spPr>
        <p:txBody>
          <a:bodyPr>
            <a:normAutofit/>
          </a:bodyPr>
          <a:lstStyle/>
          <a:p>
            <a:r>
              <a:rPr lang="el-GR" sz="1600" dirty="0" smtClean="0">
                <a:latin typeface="Arial" pitchFamily="34" charset="0"/>
                <a:cs typeface="Arial" pitchFamily="34" charset="0"/>
              </a:rPr>
              <a:t>Βελτίωση αλιευτικού καταφυγίου στα Πηγαδάκια με ταυτόχρονη πρόβλεψη για τον ελλιμενισμό και μικρού αριθμού τουριστικών σκαφών. </a:t>
            </a:r>
          </a:p>
          <a:p>
            <a:r>
              <a:rPr lang="el-GR" sz="1600" dirty="0" smtClean="0">
                <a:latin typeface="Arial" pitchFamily="34" charset="0"/>
                <a:cs typeface="Arial" pitchFamily="34" charset="0"/>
              </a:rPr>
              <a:t>Εκπόνηση μελέτης για την βελτίωση του αλιευτικού καταφυγίου </a:t>
            </a:r>
            <a:r>
              <a:rPr lang="el-GR" sz="1600" dirty="0" err="1" smtClean="0">
                <a:latin typeface="Arial" pitchFamily="34" charset="0"/>
                <a:cs typeface="Arial" pitchFamily="34" charset="0"/>
              </a:rPr>
              <a:t>Ντιπίου</a:t>
            </a:r>
            <a:r>
              <a:rPr lang="el-GR" sz="1600" dirty="0" smtClean="0">
                <a:latin typeface="Arial" pitchFamily="34" charset="0"/>
                <a:cs typeface="Arial" pitchFamily="34" charset="0"/>
              </a:rPr>
              <a:t> και του χερσαίου χώρου αυτού. </a:t>
            </a:r>
          </a:p>
          <a:p>
            <a:endParaRPr lang="el-GR" sz="1100" dirty="0" smtClean="0"/>
          </a:p>
          <a:p>
            <a:endParaRPr lang="el-GR" sz="1100" dirty="0" smtClean="0"/>
          </a:p>
          <a:p>
            <a:endParaRPr lang="el-GR" sz="1100" dirty="0" smtClean="0"/>
          </a:p>
          <a:p>
            <a:endParaRPr lang="el-GR" sz="1100" dirty="0" smtClean="0"/>
          </a:p>
          <a:p>
            <a:endParaRPr lang="el-GR" sz="1200" b="1" u="sng" dirty="0" smtClean="0">
              <a:solidFill>
                <a:srgbClr val="FF0000"/>
              </a:solidFill>
            </a:endParaRPr>
          </a:p>
          <a:p>
            <a:endParaRPr lang="el-GR" sz="1200" b="1" u="sng" dirty="0">
              <a:solidFill>
                <a:srgbClr val="FF0000"/>
              </a:solidFill>
            </a:endParaRPr>
          </a:p>
        </p:txBody>
      </p:sp>
      <p:sp>
        <p:nvSpPr>
          <p:cNvPr id="7" name="Text Placeholder 3"/>
          <p:cNvSpPr txBox="1">
            <a:spLocks/>
          </p:cNvSpPr>
          <p:nvPr/>
        </p:nvSpPr>
        <p:spPr>
          <a:xfrm>
            <a:off x="6621284" y="785794"/>
            <a:ext cx="2376264"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Διαδρομές εναλλακτικού</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τουρισμού</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286999"/>
            <a:ext cx="3131840" cy="5541453"/>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Δημιουργία ποδηλατικής διαδρομής από </a:t>
            </a:r>
            <a:r>
              <a:rPr lang="el-GR" sz="1600" dirty="0" err="1" smtClean="0">
                <a:latin typeface="Arial" pitchFamily="34" charset="0"/>
                <a:cs typeface="Arial" pitchFamily="34" charset="0"/>
              </a:rPr>
              <a:t>Μυλέλια</a:t>
            </a:r>
            <a:r>
              <a:rPr lang="el-GR" sz="1600" dirty="0" smtClean="0">
                <a:latin typeface="Arial" pitchFamily="34" charset="0"/>
                <a:cs typeface="Arial" pitchFamily="34" charset="0"/>
              </a:rPr>
              <a:t> έως Ρωμαϊκό Υδραγωγείο Πασπαλά</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Συντήρηση υφισταμένων μονοπατιών εναλλακτικού τουρισμού και κατάλληλη σήμανσή τους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Αξιοποίηση της μελέτης με τίτλο «Σχεδιασμός Ανάπτυξης Περιπατητικών Διαδρομών και Εδραίωσης Περιηγητικού Τουρισμού στη Λέσβο» με δημιουργία θεματικών πεζοπορικών διαδρομών με θέμα το νερό.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Δημιουργία δικτύου παρατηρητηρίων </a:t>
            </a:r>
            <a:r>
              <a:rPr lang="el-GR" sz="1600" dirty="0" err="1" smtClean="0">
                <a:latin typeface="Arial" pitchFamily="34" charset="0"/>
                <a:cs typeface="Arial" pitchFamily="34" charset="0"/>
              </a:rPr>
              <a:t>ορνιθοπανίδας</a:t>
            </a:r>
            <a:r>
              <a:rPr lang="el-GR" sz="1600" dirty="0" smtClean="0">
                <a:latin typeface="Arial" pitchFamily="34" charset="0"/>
                <a:cs typeface="Arial" pitchFamily="34" charset="0"/>
              </a:rPr>
              <a:t> και τοπίου σε κατάλληλες θέσεις του υγροτόπου «</a:t>
            </a:r>
            <a:r>
              <a:rPr lang="el-GR" sz="1600" dirty="0" err="1" smtClean="0">
                <a:latin typeface="Arial" pitchFamily="34" charset="0"/>
                <a:cs typeface="Arial" pitchFamily="34" charset="0"/>
              </a:rPr>
              <a:t>Ντίπι</a:t>
            </a:r>
            <a:r>
              <a:rPr lang="el-GR" sz="1600" dirty="0" smtClean="0">
                <a:latin typeface="Arial" pitchFamily="34" charset="0"/>
                <a:cs typeface="Arial" pitchFamily="34" charset="0"/>
              </a:rPr>
              <a:t> – </a:t>
            </a:r>
            <a:r>
              <a:rPr lang="el-GR" sz="1600" dirty="0" err="1" smtClean="0">
                <a:latin typeface="Arial" pitchFamily="34" charset="0"/>
                <a:cs typeface="Arial" pitchFamily="34" charset="0"/>
              </a:rPr>
              <a:t>Λάρσος</a:t>
            </a:r>
            <a:r>
              <a:rPr lang="el-GR" sz="1600" dirty="0" smtClean="0">
                <a:latin typeface="Arial" pitchFamily="34" charset="0"/>
                <a:cs typeface="Arial" pitchFamily="34" charset="0"/>
              </a:rPr>
              <a:t>» και στις εκβολές του π. </a:t>
            </a:r>
            <a:r>
              <a:rPr lang="el-GR" sz="1600" dirty="0" err="1" smtClean="0">
                <a:latin typeface="Arial" pitchFamily="34" charset="0"/>
                <a:cs typeface="Arial" pitchFamily="34" charset="0"/>
              </a:rPr>
              <a:t>Ευεργέτουλα</a:t>
            </a:r>
            <a:endParaRPr kumimoji="0" lang="el-GR" sz="1600" i="0" strike="noStrike" kern="1200" cap="none" spc="0" normalizeH="0" baseline="0" noProof="0" dirty="0" smtClean="0">
              <a:ln>
                <a:noFill/>
              </a:ln>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545666" cy="571504"/>
          </a:xfrm>
        </p:spPr>
        <p:txBody>
          <a:bodyPr>
            <a:noAutofit/>
          </a:bodyPr>
          <a:lstStyle/>
          <a:p>
            <a:pPr algn="l"/>
            <a:r>
              <a:rPr lang="el-GR" sz="2000" dirty="0" smtClean="0">
                <a:latin typeface="Arial" pitchFamily="34" charset="0"/>
                <a:cs typeface="Arial" pitchFamily="34" charset="0"/>
              </a:rPr>
              <a:t>Παρεμβάσεις προστασίας και ανάδειξης φυσικού και πολιτιστικού περιβάλλοντος</a:t>
            </a:r>
            <a:endParaRPr lang="el-GR" sz="2000" dirty="0">
              <a:latin typeface="Arial" pitchFamily="34" charset="0"/>
              <a:cs typeface="Arial" pitchFamily="34" charset="0"/>
            </a:endParaRPr>
          </a:p>
        </p:txBody>
      </p:sp>
      <p:sp>
        <p:nvSpPr>
          <p:cNvPr id="5" name="Content Placeholder 4"/>
          <p:cNvSpPr>
            <a:spLocks noGrp="1"/>
          </p:cNvSpPr>
          <p:nvPr>
            <p:ph sz="quarter" idx="2"/>
          </p:nvPr>
        </p:nvSpPr>
        <p:spPr>
          <a:xfrm>
            <a:off x="0" y="1340768"/>
            <a:ext cx="4860032" cy="5517232"/>
          </a:xfrm>
        </p:spPr>
        <p:txBody>
          <a:bodyPr>
            <a:normAutofit/>
          </a:bodyPr>
          <a:lstStyle/>
          <a:p>
            <a:pPr algn="just"/>
            <a:r>
              <a:rPr lang="el-GR" sz="1600" dirty="0" smtClean="0">
                <a:latin typeface="Arial" pitchFamily="34" charset="0"/>
                <a:cs typeface="Arial" pitchFamily="34" charset="0"/>
              </a:rPr>
              <a:t>Ολοκληρωμένα έργα αντιπλημμυρικής προστασίας και διαχείρισης π. </a:t>
            </a:r>
            <a:r>
              <a:rPr lang="el-GR" sz="1600" dirty="0" err="1" smtClean="0">
                <a:latin typeface="Arial" pitchFamily="34" charset="0"/>
                <a:cs typeface="Arial" pitchFamily="34" charset="0"/>
              </a:rPr>
              <a:t>Ευεργέτουλα</a:t>
            </a:r>
            <a:r>
              <a:rPr lang="el-GR" sz="1600" dirty="0" smtClean="0">
                <a:latin typeface="Arial" pitchFamily="34" charset="0"/>
                <a:cs typeface="Arial" pitchFamily="34" charset="0"/>
              </a:rPr>
              <a:t> σε επίπεδο λεκάνης απορροής (καθαρισμοί, έργα διευθέτησης, αναβαθμοί εμπλουτισμού κ.λπ.)</a:t>
            </a:r>
          </a:p>
          <a:p>
            <a:pPr lvl="0" algn="just"/>
            <a:r>
              <a:rPr lang="el-GR" sz="1600" dirty="0" smtClean="0">
                <a:latin typeface="Arial" pitchFamily="34" charset="0"/>
                <a:cs typeface="Arial" pitchFamily="34" charset="0"/>
              </a:rPr>
              <a:t>Εκπόνηση μελέτης έργων ολοκληρωμένης διαχείρισης υδάτινων πόρων στην περιοχή του λεκανοπεδίου </a:t>
            </a:r>
            <a:r>
              <a:rPr lang="el-GR" sz="1600" dirty="0" err="1" smtClean="0">
                <a:latin typeface="Arial" pitchFamily="34" charset="0"/>
                <a:cs typeface="Arial" pitchFamily="34" charset="0"/>
              </a:rPr>
              <a:t>Ιππείου</a:t>
            </a:r>
            <a:r>
              <a:rPr lang="el-GR" sz="1600" dirty="0" smtClean="0">
                <a:latin typeface="Arial" pitchFamily="34" charset="0"/>
                <a:cs typeface="Arial" pitchFamily="34" charset="0"/>
              </a:rPr>
              <a:t> και προστασία και ορθολογική αξιοποίηση υπόγειου Υδατικού Συστήματος Μεγάλης Δυναμικότητας. </a:t>
            </a:r>
          </a:p>
          <a:p>
            <a:pPr lvl="0" algn="just"/>
            <a:r>
              <a:rPr lang="el-GR" sz="1600" dirty="0" smtClean="0">
                <a:latin typeface="Arial" pitchFamily="34" charset="0"/>
                <a:cs typeface="Arial" pitchFamily="34" charset="0"/>
              </a:rPr>
              <a:t>Εκπόνηση μελέτης αποκατάστασης των περιοχών </a:t>
            </a:r>
            <a:r>
              <a:rPr lang="en-US" sz="1600" dirty="0" smtClean="0">
                <a:latin typeface="Arial" pitchFamily="34" charset="0"/>
                <a:cs typeface="Arial" pitchFamily="34" charset="0"/>
              </a:rPr>
              <a:t>NATURA</a:t>
            </a:r>
            <a:r>
              <a:rPr lang="el-GR" sz="1600" dirty="0" smtClean="0">
                <a:latin typeface="Arial" pitchFamily="34" charset="0"/>
                <a:cs typeface="Arial" pitchFamily="34" charset="0"/>
              </a:rPr>
              <a:t> 2000 Ντιπίου και χειμάρρου Ευεργέτουλα, καθώς και δενδροφυτεύσεις ενδημικών ειδών.</a:t>
            </a:r>
          </a:p>
          <a:p>
            <a:pPr lvl="0" algn="just"/>
            <a:r>
              <a:rPr lang="el-GR" sz="1600" dirty="0" smtClean="0">
                <a:latin typeface="Arial" pitchFamily="34" charset="0"/>
                <a:cs typeface="Arial" pitchFamily="34" charset="0"/>
              </a:rPr>
              <a:t>Εκπόνηση διαχειριστικού σχεδίου του βιότοπου «Κόλπος Γέρας – Έλος Ντίπι – Ορεινός Όγκος Ολύμπου και ίδρυση φορέα διαχείρισης της προαναφερθείσας περιοχής. </a:t>
            </a:r>
          </a:p>
          <a:p>
            <a:pPr lvl="0" algn="just"/>
            <a:r>
              <a:rPr lang="el-GR" sz="1600" dirty="0" smtClean="0">
                <a:latin typeface="Arial" pitchFamily="34" charset="0"/>
                <a:cs typeface="Arial" pitchFamily="34" charset="0"/>
              </a:rPr>
              <a:t>Εκπόνηση μελέτης αποκατάστασης των τριών διαδοχικών λατομείων στο Ντίπι (Ύδατα) με παράλληλη </a:t>
            </a:r>
            <a:r>
              <a:rPr lang="el-GR" sz="1600" dirty="0" err="1" smtClean="0">
                <a:latin typeface="Arial" pitchFamily="34" charset="0"/>
                <a:cs typeface="Arial" pitchFamily="34" charset="0"/>
              </a:rPr>
              <a:t>δενδροφύτευσή</a:t>
            </a:r>
            <a:r>
              <a:rPr lang="el-GR" sz="1600" dirty="0" smtClean="0">
                <a:latin typeface="Arial" pitchFamily="34" charset="0"/>
                <a:cs typeface="Arial" pitchFamily="34" charset="0"/>
              </a:rPr>
              <a:t> τους. </a:t>
            </a:r>
            <a:endParaRPr lang="el-GR" sz="1600" dirty="0" smtClean="0">
              <a:solidFill>
                <a:srgbClr val="FF0000"/>
              </a:solidFill>
              <a:latin typeface="Arial" pitchFamily="34" charset="0"/>
              <a:cs typeface="Arial" pitchFamily="34" charset="0"/>
            </a:endParaRPr>
          </a:p>
          <a:p>
            <a:endParaRPr lang="el-GR" sz="1600" dirty="0" smtClean="0"/>
          </a:p>
          <a:p>
            <a:endParaRPr lang="el-GR" sz="4800" dirty="0"/>
          </a:p>
        </p:txBody>
      </p:sp>
      <p:sp>
        <p:nvSpPr>
          <p:cNvPr id="6" name="Content Placeholder 5"/>
          <p:cNvSpPr>
            <a:spLocks noGrp="1"/>
          </p:cNvSpPr>
          <p:nvPr>
            <p:ph sz="quarter" idx="4"/>
          </p:nvPr>
        </p:nvSpPr>
        <p:spPr>
          <a:xfrm>
            <a:off x="4860032" y="1268760"/>
            <a:ext cx="4032448" cy="5303512"/>
          </a:xfrm>
        </p:spPr>
        <p:txBody>
          <a:bodyPr>
            <a:normAutofit lnSpcReduction="10000"/>
          </a:bodyPr>
          <a:lstStyle/>
          <a:p>
            <a:pPr lvl="0" algn="just"/>
            <a:r>
              <a:rPr lang="el-GR" sz="1600" dirty="0" smtClean="0">
                <a:latin typeface="Arial" pitchFamily="34" charset="0"/>
                <a:cs typeface="Arial" pitchFamily="34" charset="0"/>
              </a:rPr>
              <a:t>Αποκατάσταση του ανενεργού λατομείου στις «Λαρισαίες Πέτρες» που προσβάλλει τον αξιόλογο αυτόν </a:t>
            </a:r>
            <a:r>
              <a:rPr lang="el-GR" sz="1600" dirty="0" err="1" smtClean="0">
                <a:latin typeface="Arial" pitchFamily="34" charset="0"/>
                <a:cs typeface="Arial" pitchFamily="34" charset="0"/>
              </a:rPr>
              <a:t>γεώτοπο</a:t>
            </a:r>
            <a:r>
              <a:rPr lang="el-GR" sz="1600" dirty="0" smtClean="0">
                <a:latin typeface="Arial" pitchFamily="34" charset="0"/>
                <a:cs typeface="Arial" pitchFamily="34" charset="0"/>
              </a:rPr>
              <a:t>. </a:t>
            </a:r>
          </a:p>
          <a:p>
            <a:pPr lvl="0" algn="just"/>
            <a:r>
              <a:rPr lang="el-GR" sz="1600" dirty="0" smtClean="0">
                <a:latin typeface="Arial" pitchFamily="34" charset="0"/>
                <a:cs typeface="Arial" pitchFamily="34" charset="0"/>
              </a:rPr>
              <a:t>Ανάδειξη – αξιοποίηση όλων των στοιχείων φυσικής και πολιτιστικής αξίας (Ρωμαϊκό Υδραγωγείο Πασπαλά, Παναγιά </a:t>
            </a:r>
            <a:r>
              <a:rPr lang="el-GR" sz="1600" dirty="0" err="1" smtClean="0">
                <a:latin typeface="Arial" pitchFamily="34" charset="0"/>
                <a:cs typeface="Arial" pitchFamily="34" charset="0"/>
              </a:rPr>
              <a:t>Ένθρονου</a:t>
            </a:r>
            <a:r>
              <a:rPr lang="el-GR" sz="1600" dirty="0" smtClean="0">
                <a:latin typeface="Arial" pitchFamily="34" charset="0"/>
                <a:cs typeface="Arial" pitchFamily="34" charset="0"/>
              </a:rPr>
              <a:t>, </a:t>
            </a:r>
            <a:r>
              <a:rPr lang="el-GR" sz="1600" dirty="0" err="1" smtClean="0">
                <a:latin typeface="Arial" pitchFamily="34" charset="0"/>
                <a:cs typeface="Arial" pitchFamily="34" charset="0"/>
              </a:rPr>
              <a:t>Μυλέλια</a:t>
            </a:r>
            <a:r>
              <a:rPr lang="el-GR" sz="1600" dirty="0" smtClean="0">
                <a:latin typeface="Arial" pitchFamily="34" charset="0"/>
                <a:cs typeface="Arial" pitchFamily="34" charset="0"/>
              </a:rPr>
              <a:t>, Αγ. Ιωάννης Θεολόγος– Σπήλαιο </a:t>
            </a:r>
            <a:r>
              <a:rPr lang="el-GR" sz="1600" dirty="0" err="1" smtClean="0">
                <a:latin typeface="Arial" pitchFamily="34" charset="0"/>
                <a:cs typeface="Arial" pitchFamily="34" charset="0"/>
              </a:rPr>
              <a:t>Φούσσας</a:t>
            </a:r>
            <a:r>
              <a:rPr lang="el-GR" sz="1600" dirty="0" smtClean="0">
                <a:latin typeface="Arial" pitchFamily="34" charset="0"/>
                <a:cs typeface="Arial" pitchFamily="34" charset="0"/>
              </a:rPr>
              <a:t>, Βυζαντινός Ναός Ταξιάρχη Κάτω Τρίτους, Παναγιά </a:t>
            </a:r>
            <a:r>
              <a:rPr lang="el-GR" sz="1600" dirty="0" err="1" smtClean="0">
                <a:latin typeface="Arial" pitchFamily="34" charset="0"/>
                <a:cs typeface="Arial" pitchFamily="34" charset="0"/>
              </a:rPr>
              <a:t>Γαλούσσα</a:t>
            </a:r>
            <a:r>
              <a:rPr lang="el-GR" sz="1600" dirty="0" smtClean="0">
                <a:latin typeface="Arial" pitchFamily="34" charset="0"/>
                <a:cs typeface="Arial" pitchFamily="34" charset="0"/>
              </a:rPr>
              <a:t>, Χώρος υπαίθριας αναψυχής Αγίων Αναργύρων), χαμάμ Μυχούς</a:t>
            </a:r>
          </a:p>
          <a:p>
            <a:pPr lvl="0" algn="just"/>
            <a:r>
              <a:rPr lang="el-GR" sz="1600" dirty="0" smtClean="0">
                <a:latin typeface="Arial" pitchFamily="34" charset="0"/>
                <a:cs typeface="Arial" pitchFamily="34" charset="0"/>
              </a:rPr>
              <a:t>Ανάπλαση του αξιόλογου οικιστικού συνόλου Ντιπίου σε συνδυασμό με την αξιοποίηση του υγροτόπου Ντίπι – Λάρσος. </a:t>
            </a:r>
          </a:p>
          <a:p>
            <a:pPr lvl="0" algn="just"/>
            <a:r>
              <a:rPr lang="el-GR" sz="1600" dirty="0" smtClean="0">
                <a:latin typeface="Arial" pitchFamily="34" charset="0"/>
                <a:cs typeface="Arial" pitchFamily="34" charset="0"/>
              </a:rPr>
              <a:t>Επιτάχυνση των διαδικασιών καθορισμού ορίων αιγιαλού και παραλίας στα σημεία όπου αυτά δεν έχουν καθοριστεί. </a:t>
            </a:r>
          </a:p>
          <a:p>
            <a:endParaRPr lang="el-GR" sz="1100" dirty="0" smtClean="0"/>
          </a:p>
          <a:p>
            <a:endParaRPr lang="el-GR" sz="1200" b="1" u="sng" dirty="0" smtClean="0">
              <a:solidFill>
                <a:srgbClr val="FF0000"/>
              </a:solidFill>
            </a:endParaRPr>
          </a:p>
          <a:p>
            <a:endParaRPr lang="el-GR" sz="1200" b="1" u="sng"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656772"/>
          </a:xfrm>
        </p:spPr>
        <p:txBody>
          <a:bodyPr>
            <a:noAutofit/>
          </a:bodyPr>
          <a:lstStyle/>
          <a:p>
            <a:pPr algn="l"/>
            <a:r>
              <a:rPr lang="el-GR" sz="2000" dirty="0" smtClean="0">
                <a:latin typeface="Arial" pitchFamily="34" charset="0"/>
                <a:cs typeface="Arial" pitchFamily="34" charset="0"/>
              </a:rPr>
              <a:t>Παρεμβάσεις ανάπτυξης της γεωργίας και της κτηνοτροφίας</a:t>
            </a:r>
            <a:endParaRPr lang="el-GR" sz="2000" dirty="0">
              <a:latin typeface="Arial" pitchFamily="34" charset="0"/>
              <a:cs typeface="Arial" pitchFamily="34" charset="0"/>
            </a:endParaRPr>
          </a:p>
        </p:txBody>
      </p:sp>
      <p:sp>
        <p:nvSpPr>
          <p:cNvPr id="5" name="Content Placeholder 4"/>
          <p:cNvSpPr>
            <a:spLocks noGrp="1"/>
          </p:cNvSpPr>
          <p:nvPr>
            <p:ph sz="quarter" idx="2"/>
          </p:nvPr>
        </p:nvSpPr>
        <p:spPr>
          <a:xfrm>
            <a:off x="500034" y="1000108"/>
            <a:ext cx="8358246" cy="5643602"/>
          </a:xfrm>
        </p:spPr>
        <p:txBody>
          <a:bodyPr>
            <a:noAutofit/>
          </a:bodyPr>
          <a:lstStyle/>
          <a:p>
            <a:pPr lvl="0" algn="just">
              <a:spcBef>
                <a:spcPts val="0"/>
              </a:spcBef>
              <a:spcAft>
                <a:spcPts val="600"/>
              </a:spcAft>
            </a:pPr>
            <a:r>
              <a:rPr lang="el-GR" sz="1400" dirty="0" smtClean="0">
                <a:latin typeface="Arial" pitchFamily="34" charset="0"/>
                <a:cs typeface="Arial" pitchFamily="34" charset="0"/>
              </a:rPr>
              <a:t>Βελτίωση Κάμπων </a:t>
            </a:r>
            <a:r>
              <a:rPr lang="el-GR" sz="1400" dirty="0" err="1" smtClean="0">
                <a:latin typeface="Arial" pitchFamily="34" charset="0"/>
                <a:cs typeface="Arial" pitchFamily="34" charset="0"/>
              </a:rPr>
              <a:t>Ιππείου</a:t>
            </a:r>
            <a:r>
              <a:rPr lang="el-GR" sz="1400" dirty="0" smtClean="0">
                <a:latin typeface="Arial" pitchFamily="34" charset="0"/>
                <a:cs typeface="Arial" pitchFamily="34" charset="0"/>
              </a:rPr>
              <a:t> και Κάτω Τρίτους με εγγειοβελτιωτικά έργα (αποστραγγιστικά δίκτυα, διευθέτηση </a:t>
            </a:r>
            <a:r>
              <a:rPr lang="el-GR" sz="1400" dirty="0" err="1" smtClean="0">
                <a:latin typeface="Arial" pitchFamily="34" charset="0"/>
                <a:cs typeface="Arial" pitchFamily="34" charset="0"/>
              </a:rPr>
              <a:t>ομβρίων</a:t>
            </a:r>
            <a:r>
              <a:rPr lang="el-GR" sz="1400" dirty="0" smtClean="0">
                <a:latin typeface="Arial" pitchFamily="34" charset="0"/>
                <a:cs typeface="Arial" pitchFamily="34" charset="0"/>
              </a:rPr>
              <a:t> αγροτικών δρόμων κ.λπ.)</a:t>
            </a:r>
          </a:p>
          <a:p>
            <a:pPr lvl="0" algn="just">
              <a:spcBef>
                <a:spcPts val="0"/>
              </a:spcBef>
              <a:spcAft>
                <a:spcPts val="600"/>
              </a:spcAft>
            </a:pPr>
            <a:r>
              <a:rPr lang="el-GR" sz="1400" dirty="0" smtClean="0">
                <a:latin typeface="Arial" pitchFamily="34" charset="0"/>
                <a:cs typeface="Arial" pitchFamily="34" charset="0"/>
              </a:rPr>
              <a:t>Επαναξιολόγηση όλων των αρδευτικών δικτύων σε σχέση με την αναδιάρθρωση των καλλιεργειών και την φέρουσα ικανότητα του υδατικού υπόγειου δυναμικού και με πιθανή δημιουργία μικρού ή μικρών ταμιευτήρων στον π. </a:t>
            </a:r>
            <a:r>
              <a:rPr lang="el-GR" sz="1400" dirty="0" err="1" smtClean="0">
                <a:latin typeface="Arial" pitchFamily="34" charset="0"/>
                <a:cs typeface="Arial" pitchFamily="34" charset="0"/>
              </a:rPr>
              <a:t>Ευεργέτουλα</a:t>
            </a:r>
            <a:r>
              <a:rPr lang="el-GR" sz="1400" dirty="0" smtClean="0">
                <a:latin typeface="Arial" pitchFamily="34" charset="0"/>
                <a:cs typeface="Arial" pitchFamily="34" charset="0"/>
              </a:rPr>
              <a:t>. </a:t>
            </a:r>
          </a:p>
          <a:p>
            <a:pPr lvl="0" algn="just">
              <a:spcBef>
                <a:spcPts val="0"/>
              </a:spcBef>
              <a:spcAft>
                <a:spcPts val="600"/>
              </a:spcAft>
            </a:pPr>
            <a:r>
              <a:rPr lang="el-GR" sz="1400" dirty="0" smtClean="0">
                <a:latin typeface="Arial" pitchFamily="34" charset="0"/>
                <a:cs typeface="Arial" pitchFamily="34" charset="0"/>
              </a:rPr>
              <a:t>Προώθηση της διαδικασίας καθορισμού της γης πρώτης ποιότητας στην Δ.Ε. </a:t>
            </a:r>
            <a:r>
              <a:rPr lang="el-GR" sz="1400" dirty="0" err="1" smtClean="0">
                <a:latin typeface="Arial" pitchFamily="34" charset="0"/>
                <a:cs typeface="Arial" pitchFamily="34" charset="0"/>
              </a:rPr>
              <a:t>Ευεργέτουλα</a:t>
            </a:r>
            <a:r>
              <a:rPr lang="el-GR" sz="1400" dirty="0" smtClean="0">
                <a:latin typeface="Arial" pitchFamily="34" charset="0"/>
                <a:cs typeface="Arial" pitchFamily="34" charset="0"/>
              </a:rPr>
              <a:t> και της καλλιέργειας συγκεκριμένων ειδών, σε συνδυασμό με την ύπαρξη ή όχι κατάλληλης αγοράς, αλλά και για την δυνατότητα ή μη καθετοποίησης της παραγωγής. Σημαντικό ρόλο προς την κατεύθυνση αυτή πρέπει να διαδραματίσει ο Σταθμός Γεωργικής Έρευνας στο Κάτω Τρίτος.  </a:t>
            </a:r>
          </a:p>
          <a:p>
            <a:pPr lvl="0" algn="just">
              <a:spcBef>
                <a:spcPts val="0"/>
              </a:spcBef>
              <a:spcAft>
                <a:spcPts val="600"/>
              </a:spcAft>
            </a:pPr>
            <a:r>
              <a:rPr lang="el-GR" sz="1400" dirty="0" smtClean="0">
                <a:latin typeface="Arial" pitchFamily="34" charset="0"/>
                <a:cs typeface="Arial" pitchFamily="34" charset="0"/>
              </a:rPr>
              <a:t>Ένταξη της Δ.Ε. σε εθνικά και διεθνή δίκτυα που αφορούν στην εκμετάλλευση και προβολή της ελιάς, με σκοπό την ανταλλαγή εμπειριών, μεθόδων και τεχνικών στην καλλιέργεια, τη μεταποίηση και την προώθηση – προβολή των προϊόντων ελιάς. </a:t>
            </a:r>
          </a:p>
          <a:p>
            <a:pPr lvl="0" algn="just">
              <a:spcBef>
                <a:spcPts val="0"/>
              </a:spcBef>
              <a:spcAft>
                <a:spcPts val="600"/>
              </a:spcAft>
            </a:pPr>
            <a:r>
              <a:rPr lang="el-GR" sz="1400" dirty="0" smtClean="0">
                <a:latin typeface="Arial" pitchFamily="34" charset="0"/>
                <a:cs typeface="Arial" pitchFamily="34" charset="0"/>
              </a:rPr>
              <a:t>Εξυπακούεται η διατήρηση των ημιορεινών ελαιώνων και η εξάπλωση της βιολογικής καλλιέργειας με καθετοποίηση της παραγωγής μέχρι την τυποποίηση. Διατήρηση, επίσης του τοπίου με συντήρηση των αναβαθμίδων, των μονοπατιών και των μαντρότοιχων από ξερολιθιά και φυσικά διάνοιξη αγροτικών δρόμων με </a:t>
            </a:r>
            <a:r>
              <a:rPr lang="el-GR" sz="1400" dirty="0" err="1" smtClean="0">
                <a:latin typeface="Arial" pitchFamily="34" charset="0"/>
                <a:cs typeface="Arial" pitchFamily="34" charset="0"/>
              </a:rPr>
              <a:t>αδειοδότηση</a:t>
            </a:r>
            <a:r>
              <a:rPr lang="el-GR" sz="1400" dirty="0" smtClean="0">
                <a:latin typeface="Arial" pitchFamily="34" charset="0"/>
                <a:cs typeface="Arial" pitchFamily="34" charset="0"/>
              </a:rPr>
              <a:t> και χωρίς να καταστρέφονται τα παλιά μονοπάτια που αποτελούν και σημαντικότατο πόρο και εργαλείο για τον εναλλακτικό τουρισμό. </a:t>
            </a:r>
          </a:p>
          <a:p>
            <a:pPr lvl="0" algn="just">
              <a:spcBef>
                <a:spcPts val="0"/>
              </a:spcBef>
              <a:spcAft>
                <a:spcPts val="600"/>
              </a:spcAft>
            </a:pPr>
            <a:r>
              <a:rPr lang="el-GR" sz="1400" dirty="0" smtClean="0">
                <a:latin typeface="Arial" pitchFamily="34" charset="0"/>
                <a:cs typeface="Arial" pitchFamily="34" charset="0"/>
              </a:rPr>
              <a:t>Διερεύνηση του ενδεχομένου αναδιάρθρωσης των καλλιεργειών για την απαλοιφή της εξάρτησης από την μονοκαλλιέργεια της ελιάς με συνδυασμό γεωπονικών, υδρογεωλογικών, περιβαλλοντικών και οικονομοτεχνικών μελετών.</a:t>
            </a:r>
          </a:p>
          <a:p>
            <a:pPr lvl="0" algn="just">
              <a:spcBef>
                <a:spcPts val="0"/>
              </a:spcBef>
              <a:spcAft>
                <a:spcPts val="600"/>
              </a:spcAft>
            </a:pPr>
            <a:r>
              <a:rPr lang="el-GR" sz="1400" dirty="0" smtClean="0">
                <a:latin typeface="Arial" pitchFamily="34" charset="0"/>
                <a:cs typeface="Arial" pitchFamily="34" charset="0"/>
              </a:rPr>
              <a:t>Εκπόνηση δασοτεχνικής μελέτης για την βιωσιμότητα της εκμίσθωσης τμημάτων του δάσους «Ριζώνα» με σκοπό την βόσκηση. </a:t>
            </a:r>
          </a:p>
          <a:p>
            <a:pPr lvl="0" algn="just">
              <a:spcBef>
                <a:spcPts val="0"/>
              </a:spcBef>
              <a:spcAft>
                <a:spcPts val="600"/>
              </a:spcAft>
            </a:pPr>
            <a:r>
              <a:rPr lang="el-GR" sz="1400" dirty="0" smtClean="0">
                <a:latin typeface="Arial" pitchFamily="34" charset="0"/>
                <a:cs typeface="Arial" pitchFamily="34" charset="0"/>
              </a:rPr>
              <a:t>Καταγραφή των υπαρχόντων βοσκοτόπων της Δ.Ε. </a:t>
            </a:r>
            <a:r>
              <a:rPr lang="el-GR" sz="1400" dirty="0" err="1" smtClean="0">
                <a:latin typeface="Arial" pitchFamily="34" charset="0"/>
                <a:cs typeface="Arial" pitchFamily="34" charset="0"/>
              </a:rPr>
              <a:t>Ευεργέτουλα</a:t>
            </a:r>
            <a:r>
              <a:rPr lang="el-GR" sz="1400" dirty="0" smtClean="0">
                <a:latin typeface="Arial" pitchFamily="34" charset="0"/>
                <a:cs typeface="Arial" pitchFamily="34" charset="0"/>
              </a:rPr>
              <a:t>. </a:t>
            </a:r>
            <a:endParaRPr lang="el-GR"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214422"/>
            <a:ext cx="8435280" cy="428628"/>
          </a:xfrm>
        </p:spPr>
        <p:txBody>
          <a:bodyPr>
            <a:noAutofit/>
          </a:bodyPr>
          <a:lstStyle/>
          <a:p>
            <a:pPr algn="l"/>
            <a:r>
              <a:rPr lang="el-GR" sz="1400" dirty="0" smtClean="0">
                <a:latin typeface="Arial" pitchFamily="34" charset="0"/>
                <a:cs typeface="Arial" pitchFamily="34" charset="0"/>
              </a:rPr>
              <a:t>Χωρητικότητες οικισμών με βάση τα πολεοδομικά </a:t>
            </a:r>
            <a:r>
              <a:rPr lang="el-GR" sz="1400" dirty="0" err="1" smtClean="0">
                <a:latin typeface="Arial" pitchFamily="34" charset="0"/>
                <a:cs typeface="Arial" pitchFamily="34" charset="0"/>
              </a:rPr>
              <a:t>σταθερότυπα</a:t>
            </a:r>
            <a:r>
              <a:rPr lang="el-GR" sz="1400" dirty="0" smtClean="0">
                <a:latin typeface="Arial" pitchFamily="34" charset="0"/>
                <a:cs typeface="Arial" pitchFamily="34" charset="0"/>
              </a:rPr>
              <a:t> (ΦΕΚ 285/Δ/5-3-2004)</a:t>
            </a:r>
            <a:endParaRPr lang="el-GR" sz="1400" dirty="0">
              <a:latin typeface="Arial" pitchFamily="34" charset="0"/>
              <a:cs typeface="Arial" pitchFamily="34" charset="0"/>
            </a:endParaRPr>
          </a:p>
        </p:txBody>
      </p:sp>
      <p:sp>
        <p:nvSpPr>
          <p:cNvPr id="7" name="6 - Θέση περιεχομένου"/>
          <p:cNvSpPr>
            <a:spLocks noGrp="1"/>
          </p:cNvSpPr>
          <p:nvPr>
            <p:ph sz="quarter" idx="2"/>
          </p:nvPr>
        </p:nvSpPr>
        <p:spPr/>
        <p:txBody>
          <a:bodyPr/>
          <a:lstStyle/>
          <a:p>
            <a:endParaRPr lang="el-GR"/>
          </a:p>
        </p:txBody>
      </p:sp>
      <p:pic>
        <p:nvPicPr>
          <p:cNvPr id="1028" name="Picture 4"/>
          <p:cNvPicPr>
            <a:picLocks noChangeAspect="1" noChangeArrowheads="1"/>
          </p:cNvPicPr>
          <p:nvPr/>
        </p:nvPicPr>
        <p:blipFill>
          <a:blip r:embed="rId2"/>
          <a:srcRect/>
          <a:stretch>
            <a:fillRect/>
          </a:stretch>
        </p:blipFill>
        <p:spPr bwMode="auto">
          <a:xfrm>
            <a:off x="357158" y="1738314"/>
            <a:ext cx="8572560" cy="4691082"/>
          </a:xfrm>
          <a:prstGeom prst="rect">
            <a:avLst/>
          </a:prstGeom>
          <a:noFill/>
          <a:ln w="9525">
            <a:noFill/>
            <a:miter lim="800000"/>
            <a:headEnd/>
            <a:tailEnd/>
          </a:ln>
          <a:effectLst/>
        </p:spPr>
      </p:pic>
      <p:sp>
        <p:nvSpPr>
          <p:cNvPr id="5" name="Title 1"/>
          <p:cNvSpPr txBox="1">
            <a:spLocks/>
          </p:cNvSpPr>
          <p:nvPr/>
        </p:nvSpPr>
        <p:spPr>
          <a:xfrm>
            <a:off x="0" y="0"/>
            <a:ext cx="8792438" cy="34708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Π3:</a:t>
            </a:r>
            <a:r>
              <a:rPr lang="el-GR" sz="2000" dirty="0" smtClean="0">
                <a:solidFill>
                  <a:schemeClr val="bg1"/>
                </a:solidFill>
                <a:latin typeface="Arial" pitchFamily="34" charset="0"/>
                <a:ea typeface="+mj-ea"/>
                <a:cs typeface="Arial" pitchFamily="34" charset="0"/>
              </a:rPr>
              <a:t> Γενική πολεοδομική οργάνωση και ρύθμιση των οικιστικών υποδοχέων</a:t>
            </a:r>
            <a:endParaRPr kumimoji="0" lang="el-GR" sz="2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3461514" cy="28575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l"/>
            <a:r>
              <a:rPr lang="el-GR" sz="1600" dirty="0" smtClean="0">
                <a:latin typeface="Arial" pitchFamily="34" charset="0"/>
                <a:cs typeface="Arial" pitchFamily="34" charset="0"/>
              </a:rPr>
              <a:t>Προτάσεις οικιστικής αναβάθμισης</a:t>
            </a:r>
            <a:endParaRPr lang="el-GR" sz="1600" u="sng" dirty="0">
              <a:latin typeface="Arial" pitchFamily="34" charset="0"/>
              <a:cs typeface="Arial" pitchFamily="34" charset="0"/>
            </a:endParaRPr>
          </a:p>
        </p:txBody>
      </p:sp>
      <p:sp>
        <p:nvSpPr>
          <p:cNvPr id="5" name="Content Placeholder 4"/>
          <p:cNvSpPr>
            <a:spLocks noGrp="1"/>
          </p:cNvSpPr>
          <p:nvPr>
            <p:ph sz="quarter" idx="2"/>
          </p:nvPr>
        </p:nvSpPr>
        <p:spPr>
          <a:xfrm>
            <a:off x="285720" y="1142984"/>
            <a:ext cx="5429288" cy="5286412"/>
          </a:xfrm>
        </p:spPr>
        <p:txBody>
          <a:bodyPr numCol="2">
            <a:normAutofit fontScale="25000" lnSpcReduction="20000"/>
          </a:bodyPr>
          <a:lstStyle/>
          <a:p>
            <a:pPr lvl="0">
              <a:spcBef>
                <a:spcPts val="600"/>
              </a:spcBef>
            </a:pPr>
            <a:r>
              <a:rPr lang="el-GR" sz="6000" dirty="0" smtClean="0">
                <a:latin typeface="Arial" pitchFamily="34" charset="0"/>
                <a:cs typeface="Arial" pitchFamily="34" charset="0"/>
              </a:rPr>
              <a:t>Εκπόνηση μελέτης πολεοδόμησης του οικισμού </a:t>
            </a:r>
            <a:r>
              <a:rPr lang="el-GR" sz="6000" b="1" u="sng" dirty="0" smtClean="0">
                <a:latin typeface="Arial" pitchFamily="34" charset="0"/>
                <a:cs typeface="Arial" pitchFamily="34" charset="0"/>
              </a:rPr>
              <a:t>«Πηγαδάκια» ως πρώτη προτεραιότητα</a:t>
            </a:r>
          </a:p>
          <a:p>
            <a:pPr lvl="0">
              <a:spcBef>
                <a:spcPts val="600"/>
              </a:spcBef>
            </a:pPr>
            <a:r>
              <a:rPr lang="el-GR" sz="6000" dirty="0" smtClean="0">
                <a:latin typeface="Arial" pitchFamily="34" charset="0"/>
                <a:cs typeface="Arial" pitchFamily="34" charset="0"/>
              </a:rPr>
              <a:t>Εκπόνηση μελέτης </a:t>
            </a:r>
            <a:r>
              <a:rPr lang="el-GR" sz="6000" b="1" dirty="0" smtClean="0">
                <a:latin typeface="Arial" pitchFamily="34" charset="0"/>
                <a:cs typeface="Arial" pitchFamily="34" charset="0"/>
              </a:rPr>
              <a:t>πολεοδόμησης</a:t>
            </a:r>
            <a:r>
              <a:rPr lang="el-GR" sz="6000" dirty="0" smtClean="0">
                <a:latin typeface="Arial" pitchFamily="34" charset="0"/>
                <a:cs typeface="Arial" pitchFamily="34" charset="0"/>
              </a:rPr>
              <a:t> των οικισμών </a:t>
            </a:r>
            <a:r>
              <a:rPr lang="el-GR" sz="6000" b="1" dirty="0" smtClean="0">
                <a:latin typeface="Arial" pitchFamily="34" charset="0"/>
                <a:cs typeface="Arial" pitchFamily="34" charset="0"/>
              </a:rPr>
              <a:t>«</a:t>
            </a:r>
            <a:r>
              <a:rPr lang="el-GR" sz="6000" b="1" dirty="0" err="1" smtClean="0">
                <a:latin typeface="Arial" pitchFamily="34" charset="0"/>
                <a:cs typeface="Arial" pitchFamily="34" charset="0"/>
              </a:rPr>
              <a:t>Συκούντα</a:t>
            </a:r>
            <a:r>
              <a:rPr lang="el-GR" sz="6000" b="1" dirty="0" smtClean="0">
                <a:latin typeface="Arial" pitchFamily="34" charset="0"/>
                <a:cs typeface="Arial" pitchFamily="34" charset="0"/>
              </a:rPr>
              <a:t>», «</a:t>
            </a:r>
            <a:r>
              <a:rPr lang="el-GR" sz="6000" b="1" dirty="0" err="1" smtClean="0">
                <a:latin typeface="Arial" pitchFamily="34" charset="0"/>
                <a:cs typeface="Arial" pitchFamily="34" charset="0"/>
              </a:rPr>
              <a:t>Ίππειος</a:t>
            </a:r>
            <a:r>
              <a:rPr lang="el-GR" sz="6000" b="1" dirty="0" smtClean="0">
                <a:latin typeface="Arial" pitchFamily="34" charset="0"/>
                <a:cs typeface="Arial" pitchFamily="34" charset="0"/>
              </a:rPr>
              <a:t>», «</a:t>
            </a:r>
            <a:r>
              <a:rPr lang="el-GR" sz="6000" b="1" dirty="0" err="1" smtClean="0">
                <a:latin typeface="Arial" pitchFamily="34" charset="0"/>
                <a:cs typeface="Arial" pitchFamily="34" charset="0"/>
              </a:rPr>
              <a:t>Κεραμειά</a:t>
            </a:r>
            <a:r>
              <a:rPr lang="el-GR" sz="6000" b="1" dirty="0" smtClean="0">
                <a:latin typeface="Arial" pitchFamily="34" charset="0"/>
                <a:cs typeface="Arial" pitchFamily="34" charset="0"/>
              </a:rPr>
              <a:t>», «Μυχού» και «Κάτω Τρίτος»</a:t>
            </a:r>
          </a:p>
          <a:p>
            <a:pPr lvl="0">
              <a:spcBef>
                <a:spcPts val="600"/>
              </a:spcBef>
            </a:pPr>
            <a:r>
              <a:rPr lang="el-GR" sz="6000" b="1" dirty="0" smtClean="0">
                <a:latin typeface="Arial" pitchFamily="34" charset="0"/>
                <a:cs typeface="Arial" pitchFamily="34" charset="0"/>
              </a:rPr>
              <a:t>Ανάπλαση</a:t>
            </a:r>
            <a:r>
              <a:rPr lang="el-GR" sz="6000" dirty="0" smtClean="0">
                <a:latin typeface="Arial" pitchFamily="34" charset="0"/>
                <a:cs typeface="Arial" pitchFamily="34" charset="0"/>
              </a:rPr>
              <a:t> συνεκτικού τμήματος οικισμών </a:t>
            </a:r>
            <a:r>
              <a:rPr lang="el-GR" sz="6000" b="1" dirty="0" smtClean="0">
                <a:latin typeface="Arial" pitchFamily="34" charset="0"/>
                <a:cs typeface="Arial" pitchFamily="34" charset="0"/>
              </a:rPr>
              <a:t>«</a:t>
            </a:r>
            <a:r>
              <a:rPr lang="el-GR" sz="6000" b="1" dirty="0" err="1" smtClean="0">
                <a:latin typeface="Arial" pitchFamily="34" charset="0"/>
                <a:cs typeface="Arial" pitchFamily="34" charset="0"/>
              </a:rPr>
              <a:t>Συκούντα</a:t>
            </a:r>
            <a:r>
              <a:rPr lang="el-GR" sz="6000" b="1" dirty="0" smtClean="0">
                <a:latin typeface="Arial" pitchFamily="34" charset="0"/>
                <a:cs typeface="Arial" pitchFamily="34" charset="0"/>
              </a:rPr>
              <a:t>»,  «</a:t>
            </a:r>
            <a:r>
              <a:rPr lang="el-GR" sz="6000" b="1" dirty="0" err="1" smtClean="0">
                <a:latin typeface="Arial" pitchFamily="34" charset="0"/>
                <a:cs typeface="Arial" pitchFamily="34" charset="0"/>
              </a:rPr>
              <a:t>Ίππειος</a:t>
            </a:r>
            <a:r>
              <a:rPr lang="el-GR" sz="6000" b="1" dirty="0" smtClean="0">
                <a:latin typeface="Arial" pitchFamily="34" charset="0"/>
                <a:cs typeface="Arial" pitchFamily="34" charset="0"/>
              </a:rPr>
              <a:t>», «Κάτω Τρίτος», «Μυχού», «Ασώματος» και τμήματος του οικισμού «</a:t>
            </a:r>
            <a:r>
              <a:rPr lang="el-GR" sz="6000" b="1" dirty="0" err="1" smtClean="0">
                <a:latin typeface="Arial" pitchFamily="34" charset="0"/>
                <a:cs typeface="Arial" pitchFamily="34" charset="0"/>
              </a:rPr>
              <a:t>Λάμπου</a:t>
            </a:r>
            <a:r>
              <a:rPr lang="el-GR" sz="6000" b="1" dirty="0" smtClean="0">
                <a:latin typeface="Arial" pitchFamily="34" charset="0"/>
                <a:cs typeface="Arial" pitchFamily="34" charset="0"/>
              </a:rPr>
              <a:t> Μύλοι». </a:t>
            </a:r>
          </a:p>
          <a:p>
            <a:pPr lvl="0">
              <a:spcBef>
                <a:spcPts val="600"/>
              </a:spcBef>
            </a:pPr>
            <a:r>
              <a:rPr lang="el-GR" sz="6000" dirty="0" smtClean="0">
                <a:latin typeface="Arial" pitchFamily="34" charset="0"/>
                <a:cs typeface="Arial" pitchFamily="34" charset="0"/>
              </a:rPr>
              <a:t>Απεμπλοκή των ιδιοκτησιών από την αδυναμία δόμησης, μέσω της διαδικασίας </a:t>
            </a:r>
            <a:r>
              <a:rPr lang="el-GR" sz="6000" b="1" i="1" dirty="0" smtClean="0">
                <a:latin typeface="Arial" pitchFamily="34" charset="0"/>
                <a:cs typeface="Arial" pitchFamily="34" charset="0"/>
              </a:rPr>
              <a:t>«κύρωσης δικτύου κοινοχρήστων χώρων», </a:t>
            </a:r>
            <a:r>
              <a:rPr lang="el-GR" sz="6000" b="1" dirty="0" smtClean="0">
                <a:latin typeface="Arial" pitchFamily="34" charset="0"/>
                <a:cs typeface="Arial" pitchFamily="34" charset="0"/>
              </a:rPr>
              <a:t>σύμφωνα με το άρθρο 35 του Ν. 3937/11</a:t>
            </a:r>
            <a:r>
              <a:rPr lang="el-GR" sz="6000" dirty="0" smtClean="0">
                <a:latin typeface="Arial" pitchFamily="34" charset="0"/>
                <a:cs typeface="Arial" pitchFamily="34" charset="0"/>
              </a:rPr>
              <a:t>. </a:t>
            </a:r>
            <a:endParaRPr lang="el-GR" sz="6000" dirty="0" smtClean="0">
              <a:latin typeface="Arial" pitchFamily="34" charset="0"/>
              <a:cs typeface="Arial" pitchFamily="34" charset="0"/>
            </a:endParaRPr>
          </a:p>
          <a:p>
            <a:pPr lvl="0">
              <a:spcBef>
                <a:spcPts val="600"/>
              </a:spcBef>
            </a:pPr>
            <a:endParaRPr lang="el-GR" sz="6000" i="1" dirty="0">
              <a:latin typeface="Arial" pitchFamily="34" charset="0"/>
              <a:cs typeface="Arial" pitchFamily="34" charset="0"/>
            </a:endParaRPr>
          </a:p>
          <a:p>
            <a:pPr lvl="0">
              <a:spcBef>
                <a:spcPts val="600"/>
              </a:spcBef>
            </a:pPr>
            <a:endParaRPr lang="el-GR" sz="6000" i="1" dirty="0" smtClean="0">
              <a:latin typeface="Arial" pitchFamily="34" charset="0"/>
              <a:cs typeface="Arial" pitchFamily="34" charset="0"/>
            </a:endParaRPr>
          </a:p>
          <a:p>
            <a:pPr lvl="0">
              <a:spcBef>
                <a:spcPts val="600"/>
              </a:spcBef>
            </a:pPr>
            <a:endParaRPr lang="el-GR" sz="6000" i="1" dirty="0">
              <a:latin typeface="Arial" pitchFamily="34" charset="0"/>
              <a:cs typeface="Arial" pitchFamily="34" charset="0"/>
            </a:endParaRPr>
          </a:p>
          <a:p>
            <a:pPr marL="109728" lvl="0" indent="0">
              <a:spcBef>
                <a:spcPts val="600"/>
              </a:spcBef>
              <a:buNone/>
            </a:pPr>
            <a:endParaRPr lang="el-GR" sz="6000" i="1" dirty="0" smtClean="0">
              <a:latin typeface="Arial" pitchFamily="34" charset="0"/>
              <a:cs typeface="Arial" pitchFamily="34" charset="0"/>
            </a:endParaRPr>
          </a:p>
          <a:p>
            <a:pPr lvl="0">
              <a:spcBef>
                <a:spcPts val="600"/>
              </a:spcBef>
            </a:pPr>
            <a:r>
              <a:rPr lang="el-GR" sz="6400" b="1" dirty="0" smtClean="0">
                <a:latin typeface="Arial" pitchFamily="34" charset="0"/>
                <a:cs typeface="Arial" pitchFamily="34" charset="0"/>
              </a:rPr>
              <a:t>Υπογειοποίηση </a:t>
            </a:r>
            <a:r>
              <a:rPr lang="el-GR" sz="6400" b="1" dirty="0" smtClean="0">
                <a:latin typeface="Arial" pitchFamily="34" charset="0"/>
                <a:cs typeface="Arial" pitchFamily="34" charset="0"/>
              </a:rPr>
              <a:t>γραμμών </a:t>
            </a:r>
            <a:r>
              <a:rPr lang="el-GR" sz="6400" b="1" dirty="0" smtClean="0">
                <a:latin typeface="Arial" pitchFamily="34" charset="0"/>
                <a:cs typeface="Arial" pitchFamily="34" charset="0"/>
              </a:rPr>
              <a:t>δικτύων ΟΚΩ</a:t>
            </a:r>
            <a:r>
              <a:rPr lang="el-GR" sz="6400" dirty="0" smtClean="0">
                <a:latin typeface="Arial" pitchFamily="34" charset="0"/>
                <a:cs typeface="Arial" pitchFamily="34" charset="0"/>
              </a:rPr>
              <a:t> (ΔΕΗ,ΟΤΕ) εντός </a:t>
            </a:r>
            <a:r>
              <a:rPr lang="el-GR" sz="6400" dirty="0" smtClean="0">
                <a:latin typeface="Arial" pitchFamily="34" charset="0"/>
                <a:cs typeface="Arial" pitchFamily="34" charset="0"/>
              </a:rPr>
              <a:t>παραδοσιακών </a:t>
            </a:r>
            <a:r>
              <a:rPr lang="el-GR" sz="6400" dirty="0" smtClean="0">
                <a:latin typeface="Arial" pitchFamily="34" charset="0"/>
                <a:cs typeface="Arial" pitchFamily="34" charset="0"/>
              </a:rPr>
              <a:t>οικισμών και στα αξιόλογα τμήματα οικισμών  καθώς και άνωθεν </a:t>
            </a:r>
            <a:r>
              <a:rPr lang="el-GR" sz="6400" dirty="0" smtClean="0">
                <a:latin typeface="Arial" pitchFamily="34" charset="0"/>
                <a:cs typeface="Arial" pitchFamily="34" charset="0"/>
              </a:rPr>
              <a:t>σημαντικών αρχαιολογικών χώρων. </a:t>
            </a:r>
          </a:p>
          <a:p>
            <a:pPr lvl="0">
              <a:spcBef>
                <a:spcPts val="600"/>
              </a:spcBef>
            </a:pPr>
            <a:r>
              <a:rPr lang="el-GR" sz="6400" dirty="0" smtClean="0">
                <a:latin typeface="Arial" pitchFamily="34" charset="0"/>
                <a:cs typeface="Arial" pitchFamily="34" charset="0"/>
              </a:rPr>
              <a:t>Θεσμοθέτηση και ανάδειξη οικισμών </a:t>
            </a:r>
            <a:r>
              <a:rPr lang="el-GR" sz="6400" b="1" dirty="0" smtClean="0">
                <a:latin typeface="Arial" pitchFamily="34" charset="0"/>
                <a:cs typeface="Arial" pitchFamily="34" charset="0"/>
              </a:rPr>
              <a:t>«</a:t>
            </a:r>
            <a:r>
              <a:rPr lang="el-GR" sz="6400" b="1" dirty="0" err="1" smtClean="0">
                <a:latin typeface="Arial" pitchFamily="34" charset="0"/>
                <a:cs typeface="Arial" pitchFamily="34" charset="0"/>
              </a:rPr>
              <a:t>Συκούντα</a:t>
            </a:r>
            <a:r>
              <a:rPr lang="el-GR" sz="6400" b="1" dirty="0" smtClean="0">
                <a:latin typeface="Arial" pitchFamily="34" charset="0"/>
                <a:cs typeface="Arial" pitchFamily="34" charset="0"/>
              </a:rPr>
              <a:t>», «</a:t>
            </a:r>
            <a:r>
              <a:rPr lang="el-GR" sz="6400" b="1" dirty="0" err="1" smtClean="0">
                <a:latin typeface="Arial" pitchFamily="34" charset="0"/>
                <a:cs typeface="Arial" pitchFamily="34" charset="0"/>
              </a:rPr>
              <a:t>Ίππειος</a:t>
            </a:r>
            <a:r>
              <a:rPr lang="el-GR" sz="6400" b="1" dirty="0" smtClean="0">
                <a:latin typeface="Arial" pitchFamily="34" charset="0"/>
                <a:cs typeface="Arial" pitchFamily="34" charset="0"/>
              </a:rPr>
              <a:t>», «Κάτω Τρίτος» και «Μυχού» </a:t>
            </a:r>
            <a:r>
              <a:rPr lang="el-GR" sz="6400" dirty="0" smtClean="0">
                <a:latin typeface="Arial" pitchFamily="34" charset="0"/>
                <a:cs typeface="Arial" pitchFamily="34" charset="0"/>
              </a:rPr>
              <a:t>σύμφωνα με εμπεριστατωμένη μελέτη που εκπονήθηκε από το Τ.Ε.Ε. – Τμήμα Β.Α. Αιγαίου</a:t>
            </a:r>
          </a:p>
          <a:p>
            <a:pPr>
              <a:spcBef>
                <a:spcPts val="600"/>
              </a:spcBef>
            </a:pPr>
            <a:r>
              <a:rPr lang="el-GR" sz="6400" dirty="0" smtClean="0">
                <a:latin typeface="Arial" pitchFamily="34" charset="0"/>
                <a:cs typeface="Arial" pitchFamily="34" charset="0"/>
              </a:rPr>
              <a:t>Ορισμός ελάχιστων απαιτήσεων ελέγχου μελετών επισκευής ή ανέγερσης κτισμάτων. (πρόταση Τ.Ε.Ε. – ΒΑ Αιγαίου)</a:t>
            </a:r>
          </a:p>
          <a:p>
            <a:pPr lvl="0">
              <a:spcBef>
                <a:spcPts val="600"/>
              </a:spcBef>
            </a:pPr>
            <a:endParaRPr lang="el-GR" sz="6400" dirty="0" smtClean="0">
              <a:latin typeface="Arial" pitchFamily="34" charset="0"/>
              <a:cs typeface="Arial" pitchFamily="34" charset="0"/>
            </a:endParaRPr>
          </a:p>
          <a:p>
            <a:pPr lvl="0">
              <a:spcBef>
                <a:spcPts val="600"/>
              </a:spcBef>
            </a:pPr>
            <a:endParaRPr lang="el-GR" sz="6400" dirty="0" smtClean="0">
              <a:latin typeface="Arial" pitchFamily="34" charset="0"/>
              <a:cs typeface="Arial" pitchFamily="34" charset="0"/>
            </a:endParaRPr>
          </a:p>
          <a:p>
            <a:pPr lvl="8"/>
            <a:endParaRPr lang="el-GR" sz="4200" dirty="0"/>
          </a:p>
        </p:txBody>
      </p:sp>
      <p:sp>
        <p:nvSpPr>
          <p:cNvPr id="4" name="Title 1"/>
          <p:cNvSpPr txBox="1">
            <a:spLocks/>
          </p:cNvSpPr>
          <p:nvPr/>
        </p:nvSpPr>
        <p:spPr>
          <a:xfrm>
            <a:off x="5572132" y="571480"/>
            <a:ext cx="3286148" cy="3571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16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Ασφάλεια – Προστασία οικισμών</a:t>
            </a:r>
            <a:endParaRPr kumimoji="0" lang="el-GR" sz="1600" b="0" i="0" u="sng"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6" name="Content Placeholder 4"/>
          <p:cNvSpPr>
            <a:spLocks noGrp="1"/>
          </p:cNvSpPr>
          <p:nvPr>
            <p:ph sz="quarter" idx="2"/>
          </p:nvPr>
        </p:nvSpPr>
        <p:spPr>
          <a:xfrm>
            <a:off x="5572132" y="1142984"/>
            <a:ext cx="3384978" cy="5286388"/>
          </a:xfrm>
        </p:spPr>
        <p:txBody>
          <a:bodyPr numCol="1">
            <a:normAutofit/>
          </a:bodyPr>
          <a:lstStyle/>
          <a:p>
            <a:pPr lvl="0">
              <a:spcBef>
                <a:spcPts val="600"/>
              </a:spcBef>
              <a:defRPr/>
            </a:pPr>
            <a:r>
              <a:rPr lang="el-GR" sz="1600" dirty="0" smtClean="0">
                <a:latin typeface="Arial" pitchFamily="34" charset="0"/>
                <a:cs typeface="Arial" pitchFamily="34" charset="0"/>
              </a:rPr>
              <a:t>Προσδιορισμός χώρων καταφυγής πληθυσμού σε περίπτωση σεισμού</a:t>
            </a:r>
          </a:p>
          <a:p>
            <a:pPr lvl="0">
              <a:spcBef>
                <a:spcPts val="600"/>
              </a:spcBef>
              <a:defRPr/>
            </a:pPr>
            <a:r>
              <a:rPr lang="el-GR" sz="1600" dirty="0" smtClean="0">
                <a:latin typeface="Arial" pitchFamily="34" charset="0"/>
                <a:cs typeface="Arial" pitchFamily="34" charset="0"/>
              </a:rPr>
              <a:t>Καθορισμός σημείων υδροληψίας σε περίπτωση </a:t>
            </a:r>
            <a:r>
              <a:rPr lang="el-GR" sz="1600" dirty="0" smtClean="0">
                <a:latin typeface="Arial" pitchFamily="34" charset="0"/>
                <a:cs typeface="Arial" pitchFamily="34" charset="0"/>
              </a:rPr>
              <a:t>φωτιάς</a:t>
            </a:r>
            <a:r>
              <a:rPr lang="en-US" sz="1600" dirty="0" smtClean="0">
                <a:latin typeface="Arial" pitchFamily="34" charset="0"/>
                <a:cs typeface="Arial" pitchFamily="34" charset="0"/>
              </a:rPr>
              <a:t>.</a:t>
            </a:r>
            <a:endParaRPr lang="el-GR" sz="1600" dirty="0" smtClean="0">
              <a:latin typeface="Arial" pitchFamily="34" charset="0"/>
              <a:cs typeface="Arial" pitchFamily="34" charset="0"/>
            </a:endParaRPr>
          </a:p>
          <a:p>
            <a:pPr lvl="0">
              <a:spcBef>
                <a:spcPts val="600"/>
              </a:spcBef>
              <a:defRPr/>
            </a:pPr>
            <a:r>
              <a:rPr lang="el-GR" sz="1600" dirty="0" smtClean="0">
                <a:latin typeface="Arial" pitchFamily="34" charset="0"/>
                <a:cs typeface="Arial" pitchFamily="34" charset="0"/>
              </a:rPr>
              <a:t>Καθορισμός οριογραμμών υδατορεμάτων και σύνταξη  των ανάλογων γεωτεχνικών </a:t>
            </a:r>
            <a:r>
              <a:rPr lang="el-GR" sz="1600" dirty="0" smtClean="0">
                <a:latin typeface="Arial" pitchFamily="34" charset="0"/>
                <a:cs typeface="Arial" pitchFamily="34" charset="0"/>
              </a:rPr>
              <a:t>μελετών</a:t>
            </a:r>
            <a:r>
              <a:rPr lang="en-US" sz="1600" dirty="0" smtClean="0">
                <a:latin typeface="Arial" pitchFamily="34" charset="0"/>
                <a:cs typeface="Arial" pitchFamily="34" charset="0"/>
              </a:rPr>
              <a:t>.</a:t>
            </a:r>
          </a:p>
          <a:p>
            <a:pPr>
              <a:spcBef>
                <a:spcPts val="600"/>
              </a:spcBef>
              <a:defRPr/>
            </a:pPr>
            <a:r>
              <a:rPr lang="el-GR" sz="1600" dirty="0">
                <a:latin typeface="Arial" pitchFamily="34" charset="0"/>
                <a:cs typeface="Arial" pitchFamily="34" charset="0"/>
              </a:rPr>
              <a:t>Ολοκλήρωση </a:t>
            </a:r>
            <a:r>
              <a:rPr lang="el-GR" sz="1600" dirty="0" smtClean="0">
                <a:latin typeface="Arial" pitchFamily="34" charset="0"/>
                <a:cs typeface="Arial" pitchFamily="34" charset="0"/>
              </a:rPr>
              <a:t>αντικατάστασης </a:t>
            </a:r>
            <a:r>
              <a:rPr lang="el-GR" sz="1600" dirty="0">
                <a:latin typeface="Arial" pitchFamily="34" charset="0"/>
                <a:cs typeface="Arial" pitchFamily="34" charset="0"/>
              </a:rPr>
              <a:t>των δικτύων </a:t>
            </a:r>
            <a:r>
              <a:rPr lang="el-GR" sz="1600" dirty="0" smtClean="0">
                <a:latin typeface="Arial" pitchFamily="34" charset="0"/>
                <a:cs typeface="Arial" pitchFamily="34" charset="0"/>
              </a:rPr>
              <a:t>ύδρευσης</a:t>
            </a:r>
            <a:r>
              <a:rPr lang="en-US" sz="1600" dirty="0" smtClean="0">
                <a:latin typeface="Arial" pitchFamily="34" charset="0"/>
                <a:cs typeface="Arial" pitchFamily="34" charset="0"/>
              </a:rPr>
              <a:t>,</a:t>
            </a:r>
            <a:r>
              <a:rPr lang="el-GR" sz="1600" dirty="0" smtClean="0">
                <a:latin typeface="Arial" pitchFamily="34" charset="0"/>
                <a:cs typeface="Arial" pitchFamily="34" charset="0"/>
              </a:rPr>
              <a:t> αποχέτευσης</a:t>
            </a:r>
            <a:r>
              <a:rPr lang="en-US" sz="1600" dirty="0" smtClean="0">
                <a:latin typeface="Arial" pitchFamily="34" charset="0"/>
                <a:cs typeface="Arial" pitchFamily="34" charset="0"/>
              </a:rPr>
              <a:t> </a:t>
            </a:r>
            <a:r>
              <a:rPr lang="el-GR" sz="1600" dirty="0" smtClean="0">
                <a:latin typeface="Arial" pitchFamily="34" charset="0"/>
                <a:cs typeface="Arial" pitchFamily="34" charset="0"/>
              </a:rPr>
              <a:t>λυμάτων και ομβρίων υδάτων όλων των οικισμών.</a:t>
            </a:r>
            <a:endParaRPr lang="el-GR" sz="1600" dirty="0">
              <a:latin typeface="Arial" pitchFamily="34" charset="0"/>
              <a:cs typeface="Arial" pitchFamily="34" charset="0"/>
            </a:endParaRPr>
          </a:p>
          <a:p>
            <a:pPr marL="109728" lvl="0" indent="0">
              <a:spcBef>
                <a:spcPts val="600"/>
              </a:spcBef>
              <a:buNone/>
              <a:defRPr/>
            </a:pPr>
            <a:endParaRPr lang="el-GR" sz="1600" dirty="0" smtClean="0">
              <a:latin typeface="Arial" pitchFamily="34" charset="0"/>
              <a:cs typeface="Arial" pitchFamily="34" charset="0"/>
            </a:endParaRPr>
          </a:p>
          <a:p>
            <a:pPr lvl="0">
              <a:spcBef>
                <a:spcPts val="600"/>
              </a:spcBef>
            </a:pPr>
            <a:endParaRPr lang="el-GR" sz="1600" dirty="0" smtClean="0">
              <a:latin typeface="Arial" pitchFamily="34" charset="0"/>
              <a:cs typeface="Arial" pitchFamily="34" charset="0"/>
            </a:endParaRPr>
          </a:p>
          <a:p>
            <a:endParaRPr lang="el-GR" sz="4800" dirty="0"/>
          </a:p>
        </p:txBody>
      </p:sp>
      <p:sp>
        <p:nvSpPr>
          <p:cNvPr id="7" name="Title 1"/>
          <p:cNvSpPr txBox="1">
            <a:spLocks/>
          </p:cNvSpPr>
          <p:nvPr/>
        </p:nvSpPr>
        <p:spPr>
          <a:xfrm>
            <a:off x="0" y="0"/>
            <a:ext cx="8792438" cy="34708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Π3:</a:t>
            </a:r>
            <a:r>
              <a:rPr lang="el-GR" sz="2000" dirty="0" smtClean="0">
                <a:solidFill>
                  <a:schemeClr val="bg1"/>
                </a:solidFill>
                <a:latin typeface="Arial" pitchFamily="34" charset="0"/>
                <a:ea typeface="+mj-ea"/>
                <a:cs typeface="Arial" pitchFamily="34" charset="0"/>
              </a:rPr>
              <a:t> Γενική πολεοδομική οργάνωση και ρύθμιση των οικιστικών υποδοχέων</a:t>
            </a:r>
            <a:endParaRPr kumimoji="0" lang="el-GR" sz="2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latin typeface="Arial" pitchFamily="34" charset="0"/>
                <a:cs typeface="Arial" pitchFamily="34" charset="0"/>
              </a:rPr>
              <a:t>Συκούντα</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714348" y="3429000"/>
            <a:ext cx="3429024" cy="500066"/>
          </a:xfrm>
        </p:spPr>
        <p:txBody>
          <a:bodyPr/>
          <a:lstStyle/>
          <a:p>
            <a:r>
              <a:rPr lang="el-GR" sz="1400" dirty="0" smtClean="0"/>
              <a:t>Προτάσεις οικιστικής αναβάθμισης</a:t>
            </a:r>
            <a:endParaRPr lang="el-GR" sz="1400" dirty="0"/>
          </a:p>
        </p:txBody>
      </p:sp>
      <p:sp>
        <p:nvSpPr>
          <p:cNvPr id="5" name="Content Placeholder 4"/>
          <p:cNvSpPr>
            <a:spLocks noGrp="1"/>
          </p:cNvSpPr>
          <p:nvPr>
            <p:ph sz="quarter" idx="2"/>
          </p:nvPr>
        </p:nvSpPr>
        <p:spPr>
          <a:xfrm>
            <a:off x="251520" y="4357694"/>
            <a:ext cx="5606364" cy="2000264"/>
          </a:xfrm>
        </p:spPr>
        <p:txBody>
          <a:bodyPr>
            <a:normAutofit/>
          </a:bodyPr>
          <a:lstStyle/>
          <a:p>
            <a:pPr lvl="0" algn="just"/>
            <a:r>
              <a:rPr lang="el-GR" sz="1600" dirty="0" smtClean="0">
                <a:latin typeface="Arial" pitchFamily="34" charset="0"/>
                <a:cs typeface="Arial" pitchFamily="34" charset="0"/>
              </a:rPr>
              <a:t>Δράσεις για την ένταξη των μνημείων του οικισμού (π.χ. Ι.Ν. Κοιμήσεως της Θεοτόκου) σε διαδρομές εναλλακτικού τουρισμού για την αύξηση της επισκεψιμότητάς του.</a:t>
            </a:r>
          </a:p>
          <a:p>
            <a:r>
              <a:rPr lang="el-GR" sz="1600" dirty="0">
                <a:latin typeface="Arial" pitchFamily="34" charset="0"/>
                <a:cs typeface="Arial" pitchFamily="34" charset="0"/>
              </a:rPr>
              <a:t>Δημιουργία γηπέδου μπάσκετ στην </a:t>
            </a:r>
            <a:r>
              <a:rPr lang="el-GR" sz="1600" dirty="0" smtClean="0">
                <a:latin typeface="Arial" pitchFamily="34" charset="0"/>
                <a:cs typeface="Arial" pitchFamily="34" charset="0"/>
              </a:rPr>
              <a:t>Συκούντα</a:t>
            </a:r>
            <a:endParaRPr lang="el-GR" sz="1600" dirty="0">
              <a:latin typeface="Arial" pitchFamily="34" charset="0"/>
              <a:cs typeface="Arial" pitchFamily="34" charset="0"/>
            </a:endParaRPr>
          </a:p>
        </p:txBody>
      </p:sp>
      <p:sp>
        <p:nvSpPr>
          <p:cNvPr id="7" name="Text Placeholder 3"/>
          <p:cNvSpPr txBox="1">
            <a:spLocks/>
          </p:cNvSpPr>
          <p:nvPr/>
        </p:nvSpPr>
        <p:spPr>
          <a:xfrm>
            <a:off x="6444208" y="908720"/>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628800"/>
            <a:ext cx="3131840" cy="5229200"/>
          </a:xfrm>
          <a:prstGeom prst="rect">
            <a:avLst/>
          </a:prstGeom>
        </p:spPr>
        <p:txBody>
          <a:bodyPr vert="horz">
            <a:normAutofit/>
          </a:bodyPr>
          <a:lstStyle/>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Αναβάθμιση </a:t>
            </a:r>
            <a:r>
              <a:rPr lang="el-GR" sz="1600" dirty="0" smtClean="0">
                <a:latin typeface="Arial" pitchFamily="34" charset="0"/>
                <a:cs typeface="Arial" pitchFamily="34" charset="0"/>
              </a:rPr>
              <a:t>- εκσυγχρονισμός του λιμενίσκου στην Σκάλα Συκούντας (Ντίπι) ώστε να λειτουργεί και ως υποδοχέας μικρών τουριστικών σκαφών.</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6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179512" y="764704"/>
          <a:ext cx="4896544" cy="2228850"/>
        </p:xfrm>
        <a:graphic>
          <a:graphicData uri="http://schemas.openxmlformats.org/drawingml/2006/table">
            <a:tbl>
              <a:tblPr>
                <a:tableStyleId>{284E427A-3D55-4303-BF80-6455036E1DE7}</a:tableStyleId>
              </a:tblPr>
              <a:tblGrid>
                <a:gridCol w="3060340"/>
                <a:gridCol w="1836204"/>
              </a:tblGrid>
              <a:tr h="158418">
                <a:tc>
                  <a:txBody>
                    <a:bodyPr/>
                    <a:lstStyle/>
                    <a:p>
                      <a:pPr algn="l" fontAlgn="b"/>
                      <a:r>
                        <a:rPr lang="el-GR" sz="1400" u="none" strike="noStrike" dirty="0"/>
                        <a:t>Πληθυσμός 2011</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265</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Προγρ. Πληθυσμός 2025</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370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Έκταση συνεκτικού (</a:t>
                      </a:r>
                      <a:r>
                        <a:rPr lang="en-US" sz="1400" u="none" strike="noStrike" dirty="0"/>
                        <a:t>Ha)</a:t>
                      </a:r>
                      <a:endParaRPr lang="en-US"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3,48</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Έκταση </a:t>
                      </a:r>
                      <a:r>
                        <a:rPr lang="el-GR" sz="1400" u="none" strike="noStrike" dirty="0" err="1"/>
                        <a:t>αραιοδομημένου</a:t>
                      </a:r>
                      <a:r>
                        <a:rPr lang="el-GR" sz="1400" u="none" strike="noStrike" dirty="0"/>
                        <a:t> (</a:t>
                      </a:r>
                      <a:r>
                        <a:rPr lang="en-US" sz="1400" u="none" strike="noStrike" dirty="0"/>
                        <a:t>Ha)</a:t>
                      </a:r>
                      <a:endParaRPr lang="en-US"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10,63</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ΜΣΔ </a:t>
                      </a:r>
                      <a:r>
                        <a:rPr lang="el-GR" sz="1400" u="none" strike="noStrike" dirty="0" smtClean="0"/>
                        <a:t>συνεκτικού (Τομέας Ι)</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a:t>1</a:t>
                      </a:r>
                      <a:endParaRPr lang="el-GR" sz="1400" b="0" i="0" u="none" strike="noStrike">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Αρτιότητα συνεκτικού (</a:t>
                      </a:r>
                      <a:r>
                        <a:rPr lang="el-GR" sz="1400" u="none" strike="noStrike" dirty="0" err="1"/>
                        <a:t>τ.μ</a:t>
                      </a:r>
                      <a:r>
                        <a:rPr lang="el-GR" sz="1400" u="none" strike="noStrike" dirty="0"/>
                        <a:t>.)</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300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ΜΣΔ αραιοδομημένου </a:t>
                      </a:r>
                      <a:r>
                        <a:rPr lang="el-GR" sz="1400" u="none" strike="noStrike" dirty="0" smtClean="0"/>
                        <a:t>(Τομέας</a:t>
                      </a:r>
                      <a:r>
                        <a:rPr lang="el-GR" sz="1400" u="none" strike="noStrike" baseline="0" dirty="0" smtClean="0"/>
                        <a:t> ΙΙ)</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0,4</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Αρτιότητα </a:t>
                      </a:r>
                      <a:r>
                        <a:rPr lang="el-GR" sz="1400" u="none" strike="noStrike" dirty="0" err="1"/>
                        <a:t>αραιοδομημένου</a:t>
                      </a:r>
                      <a:r>
                        <a:rPr lang="el-GR" sz="1400" u="none" strike="noStrike" dirty="0"/>
                        <a:t> (</a:t>
                      </a:r>
                      <a:r>
                        <a:rPr lang="el-GR" sz="1400" u="none" strike="noStrike" dirty="0" err="1"/>
                        <a:t>τ.μ</a:t>
                      </a:r>
                      <a:r>
                        <a:rPr lang="el-GR" sz="1400" u="none" strike="noStrike" dirty="0"/>
                        <a:t>.)</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1000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kumimoji="0" lang="el-GR" sz="1400" u="none" strike="noStrike" kern="1200" dirty="0" smtClean="0">
                          <a:solidFill>
                            <a:schemeClr val="dk1"/>
                          </a:solidFill>
                          <a:latin typeface="+mn-lt"/>
                          <a:ea typeface="+mn-ea"/>
                          <a:cs typeface="+mn-cs"/>
                        </a:rPr>
                        <a:t>ΜΣΔ επέκτασης</a:t>
                      </a: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smtClean="0"/>
                        <a:t>Αρτιότητα επέκτασης (τ.μ.)</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Ίππειος</a:t>
            </a:r>
            <a:endParaRPr lang="el-GR" sz="2000" dirty="0"/>
          </a:p>
        </p:txBody>
      </p:sp>
      <p:sp>
        <p:nvSpPr>
          <p:cNvPr id="3" name="Text Placeholder 2"/>
          <p:cNvSpPr>
            <a:spLocks noGrp="1"/>
          </p:cNvSpPr>
          <p:nvPr>
            <p:ph type="body" idx="1"/>
          </p:nvPr>
        </p:nvSpPr>
        <p:spPr>
          <a:xfrm>
            <a:off x="642910" y="3286124"/>
            <a:ext cx="3429024" cy="357190"/>
          </a:xfrm>
        </p:spPr>
        <p:txBody>
          <a:bodyPr/>
          <a:lstStyle/>
          <a:p>
            <a:r>
              <a:rPr lang="el-GR" sz="1400" dirty="0" smtClean="0"/>
              <a:t>Προτάσεις οικιστικής αναβάθμισης</a:t>
            </a:r>
            <a:endParaRPr lang="el-GR" sz="1400" dirty="0"/>
          </a:p>
        </p:txBody>
      </p:sp>
      <p:sp>
        <p:nvSpPr>
          <p:cNvPr id="5" name="Content Placeholder 4"/>
          <p:cNvSpPr>
            <a:spLocks noGrp="1"/>
          </p:cNvSpPr>
          <p:nvPr>
            <p:ph sz="quarter" idx="2"/>
          </p:nvPr>
        </p:nvSpPr>
        <p:spPr>
          <a:xfrm>
            <a:off x="251520" y="3643314"/>
            <a:ext cx="5892116" cy="3098054"/>
          </a:xfrm>
        </p:spPr>
        <p:txBody>
          <a:bodyPr>
            <a:normAutofit/>
          </a:bodyPr>
          <a:lstStyle/>
          <a:p>
            <a:r>
              <a:rPr lang="el-GR" sz="1600" dirty="0" smtClean="0">
                <a:latin typeface="Arial" pitchFamily="34" charset="0"/>
                <a:cs typeface="Arial" pitchFamily="34" charset="0"/>
              </a:rPr>
              <a:t>Επισκευή και ανάδειξη των μνημείων του οικισμού και ένταξη αυτών σε διαδρομές εναλλακτικού τουρισμού (π.χ. Ι.Ν. Αγίου Προκοπίου) </a:t>
            </a:r>
          </a:p>
          <a:p>
            <a:pPr lvl="0"/>
            <a:r>
              <a:rPr lang="el-GR" sz="1600" dirty="0" smtClean="0">
                <a:latin typeface="Arial" pitchFamily="34" charset="0"/>
                <a:cs typeface="Arial" pitchFamily="34" charset="0"/>
              </a:rPr>
              <a:t>Πλακόστρωση της πλατείας του Αγ. Προκοπίου, καθώς και οδών που έχουν κατεύθυνση από την κεντρική αγορά προς την άνω πλατεία του Ιππείου.</a:t>
            </a:r>
          </a:p>
          <a:p>
            <a:pPr lvl="0"/>
            <a:r>
              <a:rPr lang="el-GR" sz="1600" dirty="0" smtClean="0">
                <a:latin typeface="Arial" pitchFamily="34" charset="0"/>
                <a:cs typeface="Arial" pitchFamily="34" charset="0"/>
              </a:rPr>
              <a:t>Έργα αντιστήριξης της πλατείας Αγ. Χαραλάμπους </a:t>
            </a:r>
            <a:r>
              <a:rPr lang="el-GR" sz="1600" dirty="0" err="1" smtClean="0">
                <a:latin typeface="Arial" pitchFamily="34" charset="0"/>
                <a:cs typeface="Arial" pitchFamily="34" charset="0"/>
              </a:rPr>
              <a:t>Ιππείου</a:t>
            </a:r>
            <a:r>
              <a:rPr lang="el-GR" sz="1600" dirty="0" smtClean="0">
                <a:latin typeface="Arial" pitchFamily="34" charset="0"/>
                <a:cs typeface="Arial" pitchFamily="34" charset="0"/>
              </a:rPr>
              <a:t> και διαμόρφωση θέσεων θέας εντός αυτής.</a:t>
            </a:r>
          </a:p>
          <a:p>
            <a:pPr lvl="0"/>
            <a:r>
              <a:rPr lang="el-GR" sz="1600" dirty="0" smtClean="0">
                <a:latin typeface="Arial" pitchFamily="34" charset="0"/>
                <a:cs typeface="Arial" pitchFamily="34" charset="0"/>
              </a:rPr>
              <a:t>Επέκταση αιθουσών Δημοτικού Σχολείου </a:t>
            </a:r>
            <a:r>
              <a:rPr lang="el-GR" sz="1600" dirty="0" err="1" smtClean="0">
                <a:latin typeface="Arial" pitchFamily="34" charset="0"/>
                <a:cs typeface="Arial" pitchFamily="34" charset="0"/>
              </a:rPr>
              <a:t>Ιππείου</a:t>
            </a:r>
            <a:endParaRPr lang="el-GR" sz="1600" dirty="0" smtClean="0">
              <a:latin typeface="Arial" pitchFamily="34" charset="0"/>
              <a:cs typeface="Arial" pitchFamily="34" charset="0"/>
            </a:endParaRPr>
          </a:p>
          <a:p>
            <a:pPr lvl="0"/>
            <a:r>
              <a:rPr lang="el-GR" sz="1600" dirty="0" smtClean="0">
                <a:latin typeface="Arial" pitchFamily="34" charset="0"/>
                <a:cs typeface="Arial" pitchFamily="34" charset="0"/>
              </a:rPr>
              <a:t>Επισκευή </a:t>
            </a:r>
            <a:r>
              <a:rPr lang="el-GR" sz="1600" dirty="0" smtClean="0">
                <a:latin typeface="Arial" pitchFamily="34" charset="0"/>
                <a:cs typeface="Arial" pitchFamily="34" charset="0"/>
              </a:rPr>
              <a:t>κτιρίου Τοπικής Κοινότητας.</a:t>
            </a:r>
          </a:p>
          <a:p>
            <a:endParaRPr lang="el-GR" sz="1400" dirty="0" smtClean="0"/>
          </a:p>
          <a:p>
            <a:endParaRPr lang="el-GR" sz="4800" dirty="0"/>
          </a:p>
        </p:txBody>
      </p:sp>
      <p:sp>
        <p:nvSpPr>
          <p:cNvPr id="7" name="Text Placeholder 3"/>
          <p:cNvSpPr txBox="1">
            <a:spLocks/>
          </p:cNvSpPr>
          <p:nvPr/>
        </p:nvSpPr>
        <p:spPr>
          <a:xfrm>
            <a:off x="6444208" y="908720"/>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628800"/>
            <a:ext cx="3131840" cy="52292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Κατασκευή περιφερειακού δρόμου, εν μέρει έξω από τα υφιστάμενα όρια του οικισμού, ο οποίος θα λειτουργήσει και ως όριο της προτεινόμενης επέκτασης, προκειμένου να διευκολυνθεί η μελλοντική πολεοδόμηση του οικισμού.</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Ηλεκτροφωτισμός </a:t>
            </a:r>
            <a:r>
              <a:rPr lang="el-GR" sz="1600" dirty="0" smtClean="0">
                <a:latin typeface="Arial" pitchFamily="34" charset="0"/>
                <a:cs typeface="Arial" pitchFamily="34" charset="0"/>
              </a:rPr>
              <a:t>κεντρικής αγοράς και επέκταση δικτύου εσωτερικού φωτισμού οικισμού</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1006315897"/>
              </p:ext>
            </p:extLst>
          </p:nvPr>
        </p:nvGraphicFramePr>
        <p:xfrm>
          <a:off x="571472" y="764704"/>
          <a:ext cx="4786345" cy="2451735"/>
        </p:xfrm>
        <a:graphic>
          <a:graphicData uri="http://schemas.openxmlformats.org/drawingml/2006/table">
            <a:tbl>
              <a:tblPr>
                <a:tableStyleId>{284E427A-3D55-4303-BF80-6455036E1DE7}</a:tableStyleId>
              </a:tblPr>
              <a:tblGrid>
                <a:gridCol w="3260265"/>
                <a:gridCol w="1526080"/>
              </a:tblGrid>
              <a:tr h="158418">
                <a:tc>
                  <a:txBody>
                    <a:bodyPr/>
                    <a:lstStyle/>
                    <a:p>
                      <a:pPr algn="l" fontAlgn="b"/>
                      <a:r>
                        <a:rPr lang="el-GR" sz="1400" u="none" strike="noStrike" dirty="0"/>
                        <a:t>Πληθυσμός 2011</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smtClean="0"/>
                        <a:t>799</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Προγρ. Πληθυσμός 2025</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smtClean="0"/>
                        <a:t>940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Έκταση συνεκτικού (</a:t>
                      </a:r>
                      <a:r>
                        <a:rPr lang="en-US" sz="1400" u="none" strike="noStrike" dirty="0"/>
                        <a:t>Ha</a:t>
                      </a:r>
                      <a:r>
                        <a:rPr lang="en-US" sz="1400" u="none" strike="noStrike" dirty="0" smtClean="0"/>
                        <a:t>)</a:t>
                      </a:r>
                      <a:endParaRPr lang="en-US"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smtClean="0"/>
                        <a:t>10,78</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Έκταση αραιοδομημένου (</a:t>
                      </a:r>
                      <a:r>
                        <a:rPr lang="en-US" sz="1400" u="none" strike="noStrike" dirty="0"/>
                        <a:t>Ha)</a:t>
                      </a:r>
                      <a:endParaRPr lang="en-US"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smtClean="0"/>
                        <a:t>17,64</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kumimoji="0" lang="el-GR" sz="1400" u="none" strike="noStrike" kern="1200" dirty="0" smtClean="0">
                          <a:solidFill>
                            <a:schemeClr val="dk1"/>
                          </a:solidFill>
                          <a:latin typeface="+mn-lt"/>
                          <a:ea typeface="+mn-ea"/>
                          <a:cs typeface="+mn-cs"/>
                        </a:rPr>
                        <a:t>Έπιφάνεια Επέκτασης (</a:t>
                      </a:r>
                      <a:r>
                        <a:rPr kumimoji="0" lang="en-US" sz="1400" u="none" strike="noStrike" kern="1200" dirty="0" smtClean="0">
                          <a:solidFill>
                            <a:schemeClr val="dk1"/>
                          </a:solidFill>
                          <a:latin typeface="+mn-lt"/>
                          <a:ea typeface="+mn-ea"/>
                          <a:cs typeface="+mn-cs"/>
                        </a:rPr>
                        <a:t>Ha)</a:t>
                      </a:r>
                      <a:endParaRPr kumimoji="0" lang="el-GR" sz="1400" u="none" strike="noStrike" kern="1200" dirty="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n-US" sz="1400" b="0" i="0" u="none" strike="noStrike" dirty="0" smtClean="0">
                          <a:solidFill>
                            <a:srgbClr val="000000"/>
                          </a:solidFill>
                          <a:latin typeface="Calibri"/>
                        </a:rPr>
                        <a:t>4,49</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ΜΣΔ </a:t>
                      </a:r>
                      <a:r>
                        <a:rPr lang="el-GR" sz="1400" u="none" strike="noStrike" dirty="0" smtClean="0"/>
                        <a:t>συνεκτικού (Τομέας Ι)</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1</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a:t>Αρτιότητα συνεκτικού (τ.μ.)</a:t>
                      </a:r>
                      <a:endParaRPr lang="el-GR" sz="1400" b="0" i="0" u="none" strike="noStrike">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chemeClr val="dk1"/>
                          </a:solidFill>
                          <a:latin typeface="+mn-lt"/>
                        </a:rPr>
                        <a:t>400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ΜΣΔ αραιοδομημένου </a:t>
                      </a:r>
                      <a:r>
                        <a:rPr lang="el-GR" sz="1400" u="none" strike="noStrike" dirty="0" smtClean="0"/>
                        <a:t>(Τομέας ΙΙ)</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0,4</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a:t>Αρτιότητα αραιοδομημένου (τ.μ.)</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1000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kumimoji="0" lang="el-GR" sz="1400" u="none" strike="noStrike" kern="1200" dirty="0" smtClean="0">
                          <a:solidFill>
                            <a:schemeClr val="dk1"/>
                          </a:solidFill>
                          <a:latin typeface="+mn-lt"/>
                          <a:ea typeface="+mn-ea"/>
                          <a:cs typeface="+mn-cs"/>
                        </a:rPr>
                        <a:t>ΜΣΔ επέκτασης (Τομέας</a:t>
                      </a:r>
                      <a:r>
                        <a:rPr kumimoji="0" lang="el-GR" sz="1400" u="none" strike="noStrike" kern="1200" baseline="0" dirty="0" smtClean="0">
                          <a:solidFill>
                            <a:schemeClr val="dk1"/>
                          </a:solidFill>
                          <a:latin typeface="+mn-lt"/>
                          <a:ea typeface="+mn-ea"/>
                          <a:cs typeface="+mn-cs"/>
                        </a:rPr>
                        <a:t> ΙΙ)</a:t>
                      </a:r>
                      <a:endParaRPr kumimoji="0" lang="el-GR" sz="14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0,4</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400" u="none" strike="noStrike" dirty="0" smtClean="0"/>
                        <a:t>Αρτιότητα επέκτασης (τ.μ.)</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1000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Κεραμειά</a:t>
            </a:r>
            <a:endParaRPr lang="el-GR" sz="2000" dirty="0"/>
          </a:p>
        </p:txBody>
      </p:sp>
      <p:sp>
        <p:nvSpPr>
          <p:cNvPr id="3" name="Text Placeholder 2"/>
          <p:cNvSpPr>
            <a:spLocks noGrp="1"/>
          </p:cNvSpPr>
          <p:nvPr>
            <p:ph type="body" idx="1"/>
          </p:nvPr>
        </p:nvSpPr>
        <p:spPr>
          <a:xfrm>
            <a:off x="642910" y="3643314"/>
            <a:ext cx="3888432" cy="428628"/>
          </a:xfrm>
        </p:spPr>
        <p:txBody>
          <a:bodyPr/>
          <a:lstStyle/>
          <a:p>
            <a:r>
              <a:rPr lang="el-GR" sz="1600" dirty="0" smtClean="0"/>
              <a:t>Προτάσεις οικιστικής αναβάθμισης</a:t>
            </a:r>
            <a:endParaRPr lang="el-GR" sz="1600" dirty="0"/>
          </a:p>
        </p:txBody>
      </p:sp>
      <p:sp>
        <p:nvSpPr>
          <p:cNvPr id="5" name="Content Placeholder 4"/>
          <p:cNvSpPr>
            <a:spLocks noGrp="1"/>
          </p:cNvSpPr>
          <p:nvPr>
            <p:ph sz="quarter" idx="2"/>
          </p:nvPr>
        </p:nvSpPr>
        <p:spPr>
          <a:xfrm>
            <a:off x="251520" y="4071942"/>
            <a:ext cx="5616624" cy="2669426"/>
          </a:xfrm>
        </p:spPr>
        <p:txBody>
          <a:bodyPr>
            <a:normAutofit/>
          </a:bodyPr>
          <a:lstStyle/>
          <a:p>
            <a:pPr lvl="0"/>
            <a:r>
              <a:rPr lang="el-GR" sz="1600" dirty="0" smtClean="0">
                <a:latin typeface="Arial" pitchFamily="34" charset="0"/>
                <a:cs typeface="Arial" pitchFamily="34" charset="0"/>
              </a:rPr>
              <a:t>Δράσεις για την ένταξη των μνημείων του οικισμού (π.χ. Ι.Ν. Αγίας Σοφίας) σε δίκτυα διαδρομών εναλλακτικού τουρισμού (π.χ. θεματικό δίκτυο εκκλησιαστικών μνημείων). </a:t>
            </a:r>
          </a:p>
          <a:p>
            <a:pPr lvl="0"/>
            <a:r>
              <a:rPr lang="el-GR" sz="1600" dirty="0" smtClean="0">
                <a:latin typeface="Arial" pitchFamily="34" charset="0"/>
                <a:cs typeface="Arial" pitchFamily="34" charset="0"/>
              </a:rPr>
              <a:t>Επισκευή κτιρίου Τοπικής Κοινότητας.</a:t>
            </a:r>
          </a:p>
          <a:p>
            <a:pPr lvl="0"/>
            <a:r>
              <a:rPr lang="el-GR" sz="1600" dirty="0" smtClean="0">
                <a:latin typeface="Arial" pitchFamily="34" charset="0"/>
                <a:cs typeface="Arial" pitchFamily="34" charset="0"/>
              </a:rPr>
              <a:t>Αποπεράτωση οστεοφυλακίου και ευπρεπισμός του περιβάλλοντος χώρου με εγκατάσταση περίφραξης του νεκροταφείου. </a:t>
            </a:r>
          </a:p>
        </p:txBody>
      </p:sp>
      <p:sp>
        <p:nvSpPr>
          <p:cNvPr id="7" name="Text Placeholder 3"/>
          <p:cNvSpPr txBox="1">
            <a:spLocks/>
          </p:cNvSpPr>
          <p:nvPr/>
        </p:nvSpPr>
        <p:spPr>
          <a:xfrm>
            <a:off x="6444208" y="908720"/>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628800"/>
            <a:ext cx="3131840" cy="52292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Ολοκλήρωση της διαμόρφωσης του χώρου στάθμευσης (πρώην Παραμυθέλλη) με παράλληλο ηλεκτροφωτισμό.</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Μετατροπή της κεντρικής οδού του οικισμού σε ήπιας κυκλοφορίας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Ηλεκτροφωτισμός </a:t>
            </a:r>
            <a:r>
              <a:rPr lang="el-GR" sz="1600" dirty="0" smtClean="0">
                <a:latin typeface="Arial" pitchFamily="34" charset="0"/>
                <a:cs typeface="Arial" pitchFamily="34" charset="0"/>
              </a:rPr>
              <a:t>υφιστάμενου χώρου στάθμευσης και πάρκου – παιδικής χαράς.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6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1000024278"/>
              </p:ext>
            </p:extLst>
          </p:nvPr>
        </p:nvGraphicFramePr>
        <p:xfrm>
          <a:off x="285720" y="764704"/>
          <a:ext cx="4790336" cy="2756535"/>
        </p:xfrm>
        <a:graphic>
          <a:graphicData uri="http://schemas.openxmlformats.org/drawingml/2006/table">
            <a:tbl>
              <a:tblPr>
                <a:tableStyleId>{284E427A-3D55-4303-BF80-6455036E1DE7}</a:tableStyleId>
              </a:tblPr>
              <a:tblGrid>
                <a:gridCol w="3318774"/>
                <a:gridCol w="1471562"/>
              </a:tblGrid>
              <a:tr h="158418">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368</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450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6,77</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12,47</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kumimoji="0" lang="el-GR" sz="1400" u="none" strike="noStrike" kern="1200" dirty="0" smtClean="0">
                          <a:solidFill>
                            <a:schemeClr val="dk1"/>
                          </a:solidFill>
                          <a:latin typeface="+mn-lt"/>
                          <a:ea typeface="+mn-ea"/>
                          <a:cs typeface="+mn-cs"/>
                        </a:rPr>
                        <a:t>Έπιφάνεια Επέκτασης (</a:t>
                      </a:r>
                      <a:r>
                        <a:rPr kumimoji="0" lang="en-US" sz="1400" u="none" strike="noStrike" kern="1200" dirty="0" smtClean="0">
                          <a:solidFill>
                            <a:schemeClr val="dk1"/>
                          </a:solidFill>
                          <a:latin typeface="+mn-lt"/>
                          <a:ea typeface="+mn-ea"/>
                          <a:cs typeface="+mn-cs"/>
                        </a:rPr>
                        <a:t>Ha)</a:t>
                      </a:r>
                      <a:endParaRPr kumimoji="0" lang="el-GR" sz="1400" u="none" strike="noStrike" kern="1200" dirty="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n-US" sz="1400" b="0" i="0" u="none" strike="noStrike" dirty="0" smtClean="0">
                          <a:solidFill>
                            <a:srgbClr val="000000"/>
                          </a:solidFill>
                          <a:latin typeface="Calibri"/>
                        </a:rPr>
                        <a:t>1,96</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ΜΣΔ </a:t>
                      </a:r>
                      <a:r>
                        <a:rPr lang="el-GR" sz="1600" u="none" strike="noStrike" dirty="0" smtClean="0"/>
                        <a:t>συνεκτικού (Τομέας 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a:t>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a:t>Αρτιότητα συνεκτικού (τ.μ.)</a:t>
                      </a:r>
                      <a:endParaRPr lang="el-GR" sz="1600" b="0" i="0" u="none" strike="noStrike">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500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ΜΣΔ αραιοδομημένου </a:t>
                      </a:r>
                      <a:r>
                        <a:rPr lang="el-GR" sz="1600" u="none" strike="noStrike" dirty="0" smtClean="0"/>
                        <a:t>(Τομέας ΙΙ)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a:t>Αρτιότητα αραιοδομημένου (τ.μ.)</a:t>
                      </a:r>
                      <a:endParaRPr lang="el-GR" sz="1600" b="0" i="0" u="none" strike="noStrike">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2000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smtClean="0"/>
                        <a:t>Αρτιότητα επέκτασης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2000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435280" cy="656772"/>
          </a:xfrm>
        </p:spPr>
        <p:txBody>
          <a:bodyPr>
            <a:noAutofit/>
          </a:bodyPr>
          <a:lstStyle/>
          <a:p>
            <a:pPr algn="l"/>
            <a:r>
              <a:rPr lang="el-GR" sz="3000" dirty="0" smtClean="0"/>
              <a:t>Βασικοί στόχοι  της μελέτης</a:t>
            </a:r>
            <a:endParaRPr lang="el-GR" sz="3000" dirty="0"/>
          </a:p>
        </p:txBody>
      </p:sp>
      <p:sp>
        <p:nvSpPr>
          <p:cNvPr id="5" name="Content Placeholder 4"/>
          <p:cNvSpPr>
            <a:spLocks noGrp="1"/>
          </p:cNvSpPr>
          <p:nvPr>
            <p:ph sz="quarter" idx="2"/>
          </p:nvPr>
        </p:nvSpPr>
        <p:spPr>
          <a:xfrm>
            <a:off x="500034" y="1214422"/>
            <a:ext cx="8143932" cy="5500726"/>
          </a:xfrm>
        </p:spPr>
        <p:style>
          <a:lnRef idx="1">
            <a:schemeClr val="accent2"/>
          </a:lnRef>
          <a:fillRef idx="3">
            <a:schemeClr val="accent2"/>
          </a:fillRef>
          <a:effectRef idx="2">
            <a:schemeClr val="accent2"/>
          </a:effectRef>
          <a:fontRef idx="minor">
            <a:schemeClr val="lt1"/>
          </a:fontRef>
        </p:style>
        <p:txBody>
          <a:bodyPr>
            <a:normAutofit fontScale="85000" lnSpcReduction="10000"/>
          </a:bodyPr>
          <a:lstStyle/>
          <a:p>
            <a:pPr>
              <a:spcBef>
                <a:spcPts val="0"/>
              </a:spcBef>
              <a:buNone/>
            </a:pPr>
            <a:endParaRPr lang="el-GR" sz="1200" b="1" dirty="0" smtClean="0">
              <a:solidFill>
                <a:schemeClr val="tx1"/>
              </a:solidFill>
              <a:latin typeface="Arial" pitchFamily="34" charset="0"/>
              <a:cs typeface="Arial" pitchFamily="34" charset="0"/>
            </a:endParaRPr>
          </a:p>
          <a:p>
            <a:pPr>
              <a:spcBef>
                <a:spcPts val="0"/>
              </a:spcBef>
              <a:buNone/>
            </a:pPr>
            <a:r>
              <a:rPr lang="el-GR" sz="1400" b="1" dirty="0" smtClean="0">
                <a:solidFill>
                  <a:schemeClr val="tx1"/>
                </a:solidFill>
                <a:latin typeface="Arial" pitchFamily="34" charset="0"/>
                <a:cs typeface="Arial" pitchFamily="34" charset="0"/>
              </a:rPr>
              <a:t>Σύμφωνα με το Γενικό Π.Χ.Σ.Α.Α., το Π.Π.Χ.Σ.Α.Α. Βορείου Αιγαίου και τα Ειδικά Π.Χ.Σ.Α.Α. Τουρισμού </a:t>
            </a:r>
            <a:r>
              <a:rPr lang="el-GR" sz="1400" b="1" dirty="0" err="1" smtClean="0">
                <a:solidFill>
                  <a:schemeClr val="tx1"/>
                </a:solidFill>
                <a:latin typeface="Arial" pitchFamily="34" charset="0"/>
                <a:cs typeface="Arial" pitchFamily="34" charset="0"/>
              </a:rPr>
              <a:t>κ.λπ</a:t>
            </a:r>
            <a:endParaRPr lang="el-GR" sz="1400" b="1" dirty="0" smtClean="0">
              <a:solidFill>
                <a:schemeClr val="tx1"/>
              </a:solidFill>
              <a:latin typeface="Arial" pitchFamily="34" charset="0"/>
              <a:cs typeface="Arial" pitchFamily="34" charset="0"/>
            </a:endParaRPr>
          </a:p>
          <a:p>
            <a:pPr lvl="0" algn="just">
              <a:spcBef>
                <a:spcPts val="1200"/>
              </a:spcBef>
            </a:pPr>
            <a:r>
              <a:rPr lang="el-GR" sz="1800" dirty="0" smtClean="0">
                <a:latin typeface="Arial" pitchFamily="34" charset="0"/>
                <a:cs typeface="Arial" pitchFamily="34" charset="0"/>
              </a:rPr>
              <a:t>Προώθηση </a:t>
            </a:r>
            <a:r>
              <a:rPr lang="el-GR" sz="1800" u="sng" dirty="0" smtClean="0">
                <a:latin typeface="Arial" pitchFamily="34" charset="0"/>
                <a:cs typeface="Arial" pitchFamily="34" charset="0"/>
              </a:rPr>
              <a:t>της προστασίας της υπαίθρου από την άναρχη δόμηση με την υιοθέτηση της αρχής της «συμπαγούς πόλης» </a:t>
            </a:r>
            <a:r>
              <a:rPr lang="el-GR" sz="1800" dirty="0" smtClean="0">
                <a:latin typeface="Arial" pitchFamily="34" charset="0"/>
                <a:cs typeface="Arial" pitchFamily="34" charset="0"/>
              </a:rPr>
              <a:t>σε όλα τα επίπεδα χωρικού σχεδιασμού. Οι όποιες προτάσεις επεκτάσεων θα πρέπει να αιτιολογούνται τεκμηριωμένα επί τη βάσει αντικειμενικών αναγκών (δημογραφικών, οικιστικών και παραγωγικών) (άρθρο 10, παρ.3) </a:t>
            </a:r>
          </a:p>
          <a:p>
            <a:pPr lvl="0" algn="just">
              <a:spcBef>
                <a:spcPts val="1200"/>
              </a:spcBef>
            </a:pPr>
            <a:r>
              <a:rPr lang="el-GR" sz="1800" dirty="0" smtClean="0">
                <a:latin typeface="Arial" pitchFamily="34" charset="0"/>
                <a:cs typeface="Arial" pitchFamily="34" charset="0"/>
              </a:rPr>
              <a:t>Να </a:t>
            </a:r>
            <a:r>
              <a:rPr lang="el-GR" sz="1800" u="sng" dirty="0" smtClean="0">
                <a:latin typeface="Arial" pitchFamily="34" charset="0"/>
                <a:cs typeface="Arial" pitchFamily="34" charset="0"/>
              </a:rPr>
              <a:t>αναδειχθούν η φύση, οι παραδοσιακοί οικισμοί, τα τοπία και οι άλλοι πόροι φυσικής και πολιτιστικής κληρονομιάς </a:t>
            </a:r>
            <a:r>
              <a:rPr lang="el-GR" sz="1800" dirty="0" smtClean="0">
                <a:latin typeface="Arial" pitchFamily="34" charset="0"/>
                <a:cs typeface="Arial" pitchFamily="34" charset="0"/>
              </a:rPr>
              <a:t>σε σημαντικές συνιστώσες των πολιτικών της πολεοδομίας στα πλαίσια Ρυθμιστικών-Πολεοδομικών Σχεδίων. Ιδιαίτερα σ' ότι αφορά στα τοπία, περιλαμβανομένων και των μικρής κλίμακας τοπίων στον αγροτικό και τον αστικό χώρο, πέραν των κατευθύνσεων του Γενικού Πλαισίου (άρθρο 10, παρ. 2), επιβάλλεται η διαφύλαξη τους σύμφωνα και με τους όρους της Ευρωπαϊκής Συνθήκης για τα Τοπία.</a:t>
            </a:r>
          </a:p>
          <a:p>
            <a:pPr lvl="0" algn="just">
              <a:spcBef>
                <a:spcPts val="1200"/>
              </a:spcBef>
            </a:pPr>
            <a:r>
              <a:rPr lang="el-GR" sz="1800" dirty="0" smtClean="0">
                <a:latin typeface="Arial" pitchFamily="34" charset="0"/>
                <a:cs typeface="Arial" pitchFamily="34" charset="0"/>
              </a:rPr>
              <a:t>Να </a:t>
            </a:r>
            <a:r>
              <a:rPr lang="el-GR" sz="1800" u="sng" dirty="0" smtClean="0">
                <a:latin typeface="Arial" pitchFamily="34" charset="0"/>
                <a:cs typeface="Arial" pitchFamily="34" charset="0"/>
              </a:rPr>
              <a:t>περιοριστεί σταδιακά η διάσπαρτη δόμηση στον περιαστικό και αγροτικό χώρο </a:t>
            </a:r>
            <a:r>
              <a:rPr lang="el-GR" sz="1800" dirty="0" smtClean="0">
                <a:latin typeface="Arial" pitchFamily="34" charset="0"/>
                <a:cs typeface="Arial" pitchFamily="34" charset="0"/>
              </a:rPr>
              <a:t>και να ενισχυθεί η </a:t>
            </a:r>
            <a:r>
              <a:rPr lang="el-GR" sz="1800" u="sng" dirty="0" smtClean="0">
                <a:latin typeface="Arial" pitchFamily="34" charset="0"/>
                <a:cs typeface="Arial" pitchFamily="34" charset="0"/>
              </a:rPr>
              <a:t>συγκέντρωση των παραγωγικών μονάδων σε οργανωμέ</a:t>
            </a:r>
            <a:r>
              <a:rPr lang="el-GR" sz="1800" dirty="0" smtClean="0">
                <a:latin typeface="Arial" pitchFamily="34" charset="0"/>
                <a:cs typeface="Arial" pitchFamily="34" charset="0"/>
              </a:rPr>
              <a:t>νους </a:t>
            </a:r>
            <a:r>
              <a:rPr lang="el-GR" sz="1800" u="sng" dirty="0" smtClean="0">
                <a:latin typeface="Arial" pitchFamily="34" charset="0"/>
                <a:cs typeface="Arial" pitchFamily="34" charset="0"/>
              </a:rPr>
              <a:t>υποδοχείς</a:t>
            </a:r>
            <a:r>
              <a:rPr lang="el-GR" sz="1800" dirty="0" smtClean="0">
                <a:latin typeface="Arial" pitchFamily="34" charset="0"/>
                <a:cs typeface="Arial" pitchFamily="34" charset="0"/>
              </a:rPr>
              <a:t>. (άρθρο 10, παρ.3)</a:t>
            </a:r>
          </a:p>
          <a:p>
            <a:pPr lvl="0" algn="just">
              <a:spcBef>
                <a:spcPts val="1200"/>
              </a:spcBef>
            </a:pPr>
            <a:r>
              <a:rPr lang="el-GR" sz="1800" dirty="0" smtClean="0">
                <a:latin typeface="Arial" pitchFamily="34" charset="0"/>
                <a:cs typeface="Arial" pitchFamily="34" charset="0"/>
              </a:rPr>
              <a:t>Να αναδειχθεί ο πολυλειτουργικός ρόλος της γεωργίας ως σημαντικού ‘διαχειριστή’ των φυσικών πόρων και του τοπίου και να </a:t>
            </a:r>
            <a:r>
              <a:rPr lang="el-GR" sz="1800" u="sng" dirty="0" smtClean="0">
                <a:latin typeface="Arial" pitchFamily="34" charset="0"/>
                <a:cs typeface="Arial" pitchFamily="34" charset="0"/>
              </a:rPr>
              <a:t>προστατευθεί η γεωργική γη ιδιαίτερα στις γόνιμες πεδινές περιοχές </a:t>
            </a:r>
            <a:r>
              <a:rPr lang="el-GR" sz="1800" dirty="0" smtClean="0">
                <a:latin typeface="Arial" pitchFamily="34" charset="0"/>
                <a:cs typeface="Arial" pitchFamily="34" charset="0"/>
              </a:rPr>
              <a:t>(άρθρο 7, παρ. Α)</a:t>
            </a:r>
          </a:p>
          <a:p>
            <a:pPr lvl="0" algn="just">
              <a:spcBef>
                <a:spcPts val="1200"/>
              </a:spcBef>
            </a:pPr>
            <a:r>
              <a:rPr lang="el-GR" sz="1800" dirty="0" smtClean="0">
                <a:latin typeface="Arial" pitchFamily="34" charset="0"/>
                <a:cs typeface="Arial" pitchFamily="34" charset="0"/>
              </a:rPr>
              <a:t>Για τις περιοχές που αποτελούν ή φιλοδοξούν να αποτελέσουν τουριστικούς προορισμούς, επιβάλλεται να αναβαθμισθεί η εικόνα τους, με ανάδειξη στοιχείων ταυτότητας και αναγνωρισιμότητας, </a:t>
            </a:r>
            <a:r>
              <a:rPr lang="el-GR" sz="1800" u="sng" dirty="0" smtClean="0">
                <a:latin typeface="Arial" pitchFamily="34" charset="0"/>
                <a:cs typeface="Arial" pitchFamily="34" charset="0"/>
              </a:rPr>
              <a:t>αναβάθμιση και αποκατάσταση του δομημένου χώρου, οργάνωση του άτυπα διαμορφωμένου εξωαστικού χώρου</a:t>
            </a:r>
            <a:r>
              <a:rPr lang="el-GR" sz="1800" dirty="0" smtClean="0">
                <a:latin typeface="Arial" pitchFamily="34" charset="0"/>
                <a:cs typeface="Arial" pitchFamily="34" charset="0"/>
              </a:rPr>
              <a:t>. (άρθρο 7, παρ. Γ)</a:t>
            </a:r>
          </a:p>
          <a:p>
            <a:endParaRPr lang="el-GR" sz="1400" dirty="0">
              <a:solidFill>
                <a:schemeClr val="bg1"/>
              </a:solidFill>
            </a:endParaRPr>
          </a:p>
        </p:txBody>
      </p:sp>
      <p:sp>
        <p:nvSpPr>
          <p:cNvPr id="4" name="Title 1"/>
          <p:cNvSpPr txBox="1">
            <a:spLocks/>
          </p:cNvSpPr>
          <p:nvPr/>
        </p:nvSpPr>
        <p:spPr>
          <a:xfrm>
            <a:off x="357158" y="-142900"/>
            <a:ext cx="8435280" cy="656772"/>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Π1:</a:t>
            </a:r>
            <a:r>
              <a:rPr kumimoji="0" lang="el-GR" sz="3000" b="0" i="0" u="none" strike="noStrike" kern="1200" cap="none" spc="0" normalizeH="0" noProof="0" dirty="0" smtClean="0">
                <a:ln>
                  <a:noFill/>
                </a:ln>
                <a:solidFill>
                  <a:schemeClr val="bg1"/>
                </a:solidFill>
                <a:effectLst/>
                <a:uLnTx/>
                <a:uFillTx/>
                <a:latin typeface="Arial" pitchFamily="34" charset="0"/>
                <a:ea typeface="+mj-ea"/>
                <a:cs typeface="Arial" pitchFamily="34" charset="0"/>
              </a:rPr>
              <a:t> Δομικό </a:t>
            </a:r>
            <a:r>
              <a:rPr kumimoji="0" lang="el-GR" sz="3000" b="0" i="0" u="none" strike="noStrike" kern="1200" cap="none" spc="0" normalizeH="0" noProof="0" dirty="0" err="1" smtClean="0">
                <a:ln>
                  <a:noFill/>
                </a:ln>
                <a:solidFill>
                  <a:schemeClr val="bg1"/>
                </a:solidFill>
                <a:effectLst/>
                <a:uLnTx/>
                <a:uFillTx/>
                <a:latin typeface="Arial" pitchFamily="34" charset="0"/>
                <a:ea typeface="+mj-ea"/>
                <a:cs typeface="Arial" pitchFamily="34" charset="0"/>
              </a:rPr>
              <a:t>σχ</a:t>
            </a:r>
            <a:r>
              <a:rPr lang="el-GR" sz="3000" dirty="0" err="1" smtClean="0">
                <a:solidFill>
                  <a:schemeClr val="bg1"/>
                </a:solidFill>
                <a:latin typeface="Arial" pitchFamily="34" charset="0"/>
                <a:ea typeface="+mj-ea"/>
                <a:cs typeface="Arial" pitchFamily="34" charset="0"/>
              </a:rPr>
              <a:t>έδιο</a:t>
            </a:r>
            <a:r>
              <a:rPr lang="el-GR" sz="3000" dirty="0" smtClean="0">
                <a:solidFill>
                  <a:schemeClr val="bg1"/>
                </a:solidFill>
                <a:latin typeface="Arial" pitchFamily="34" charset="0"/>
                <a:ea typeface="+mj-ea"/>
                <a:cs typeface="Arial" pitchFamily="34" charset="0"/>
              </a:rPr>
              <a:t> χωρικής οργάνωσης</a:t>
            </a:r>
            <a:endParaRPr kumimoji="0" lang="el-GR" sz="3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Λάμπου Μύλοι</a:t>
            </a:r>
            <a:endParaRPr lang="el-GR" sz="2000" dirty="0"/>
          </a:p>
        </p:txBody>
      </p:sp>
      <p:sp>
        <p:nvSpPr>
          <p:cNvPr id="3" name="Text Placeholder 2"/>
          <p:cNvSpPr>
            <a:spLocks noGrp="1"/>
          </p:cNvSpPr>
          <p:nvPr>
            <p:ph type="body" idx="1"/>
          </p:nvPr>
        </p:nvSpPr>
        <p:spPr>
          <a:xfrm>
            <a:off x="428596" y="3429000"/>
            <a:ext cx="4071966" cy="214314"/>
          </a:xfrm>
        </p:spPr>
        <p:txBody>
          <a:bodyPr/>
          <a:lstStyle/>
          <a:p>
            <a:r>
              <a:rPr lang="el-GR" sz="1400" dirty="0" smtClean="0"/>
              <a:t>Προτάσεις   οικιστικής  αναβάθμισης</a:t>
            </a:r>
            <a:endParaRPr lang="el-GR" sz="1400" dirty="0"/>
          </a:p>
        </p:txBody>
      </p:sp>
      <p:sp>
        <p:nvSpPr>
          <p:cNvPr id="5" name="Content Placeholder 4"/>
          <p:cNvSpPr>
            <a:spLocks noGrp="1"/>
          </p:cNvSpPr>
          <p:nvPr>
            <p:ph sz="quarter" idx="2"/>
          </p:nvPr>
        </p:nvSpPr>
        <p:spPr>
          <a:xfrm>
            <a:off x="-142908" y="3714752"/>
            <a:ext cx="6215106" cy="3026616"/>
          </a:xfrm>
        </p:spPr>
        <p:txBody>
          <a:bodyPr>
            <a:normAutofit lnSpcReduction="10000"/>
          </a:bodyPr>
          <a:lstStyle/>
          <a:p>
            <a:pPr lvl="0" algn="just"/>
            <a:r>
              <a:rPr lang="el-GR" sz="1600" dirty="0" smtClean="0">
                <a:latin typeface="Arial" pitchFamily="34" charset="0"/>
                <a:cs typeface="Arial" pitchFamily="34" charset="0"/>
              </a:rPr>
              <a:t>Αξιοποίηση της ιστορικής ταυτότητας του οικισμού (Χάνι), με την </a:t>
            </a:r>
            <a:r>
              <a:rPr lang="el-GR" sz="1600" b="1" dirty="0" smtClean="0">
                <a:latin typeface="Arial" pitchFamily="34" charset="0"/>
                <a:cs typeface="Arial" pitchFamily="34" charset="0"/>
              </a:rPr>
              <a:t>καθιέρωση λαϊκής αγοράς – παζαριού</a:t>
            </a:r>
            <a:r>
              <a:rPr lang="el-GR" sz="1600" dirty="0" smtClean="0">
                <a:latin typeface="Arial" pitchFamily="34" charset="0"/>
                <a:cs typeface="Arial" pitchFamily="34" charset="0"/>
              </a:rPr>
              <a:t>, όπου θα πωλούνται τοπικά αγροτικά προϊόντα στους διερχόμενους επισκέπτες του νησιού, αλλά και σε προσερχόμενους από την Μυτιλήνη. Τα μνημεία που βρίσκονται σε κοντινή απόσταση από τον οικισμό (Πηγή Αγγέλων, Ρωμαϊκό Υδραγωγείο, Παναγιά στο Ένθρονο) αναδεικνυόμενα μπορούν να παίξουν ρόλο προσέλκυσης επισκεπτών με την ένταξή τους σε δίκτυα διαδρομών εναλλακτικού τουρισμού, σε συνδυασμό και με την προτεινόμενη ποδηλατική διαδρομή. </a:t>
            </a:r>
          </a:p>
          <a:p>
            <a:pPr lvl="0"/>
            <a:r>
              <a:rPr lang="el-GR" sz="1600" dirty="0" smtClean="0">
                <a:latin typeface="Arial" pitchFamily="34" charset="0"/>
                <a:cs typeface="Arial" pitchFamily="34" charset="0"/>
              </a:rPr>
              <a:t>Ανάδειξη και βελτίωση παιδικών χαρών και δημιουργία θέσεων υπαίθριων καθιστικών. </a:t>
            </a:r>
          </a:p>
          <a:p>
            <a:endParaRPr lang="el-GR" sz="4800" dirty="0"/>
          </a:p>
        </p:txBody>
      </p:sp>
      <p:sp>
        <p:nvSpPr>
          <p:cNvPr id="7" name="Text Placeholder 3"/>
          <p:cNvSpPr txBox="1">
            <a:spLocks/>
          </p:cNvSpPr>
          <p:nvPr/>
        </p:nvSpPr>
        <p:spPr>
          <a:xfrm>
            <a:off x="6444208" y="908720"/>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628800"/>
            <a:ext cx="3131840" cy="52292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Δημιουργία κόμβου για την αποφυγή ατυχημάτων στη διασταύρωση του νέου παρακαμπτήριου κλάδου της Εθνικής Οδού Μυτιλήνης – Καλλονής, με τον δρόμο που εξέρχεται από την Δυτική πλευρά του οικισμού.</a:t>
            </a:r>
          </a:p>
          <a:p>
            <a:pPr marL="109728" marR="0" lvl="0" algn="l" defTabSz="914400" rtl="0" eaLnBrk="1" fontAlgn="auto" latinLnBrk="0" hangingPunct="1">
              <a:lnSpc>
                <a:spcPct val="100000"/>
              </a:lnSpc>
              <a:spcBef>
                <a:spcPts val="300"/>
              </a:spcBef>
              <a:spcAft>
                <a:spcPts val="0"/>
              </a:spcAft>
              <a:buClr>
                <a:schemeClr val="accent3"/>
              </a:buClr>
              <a:buSzTx/>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179512" y="764704"/>
          <a:ext cx="4896544" cy="2533650"/>
        </p:xfrm>
        <a:graphic>
          <a:graphicData uri="http://schemas.openxmlformats.org/drawingml/2006/table">
            <a:tbl>
              <a:tblPr>
                <a:tableStyleId>{284E427A-3D55-4303-BF80-6455036E1DE7}</a:tableStyleId>
              </a:tblPr>
              <a:tblGrid>
                <a:gridCol w="3249480"/>
                <a:gridCol w="1647064"/>
              </a:tblGrid>
              <a:tr h="158418">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89</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120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1,18</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11,78</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ΜΣΔ </a:t>
                      </a:r>
                      <a:r>
                        <a:rPr lang="el-GR" sz="1600" u="none" strike="noStrike" dirty="0" smtClean="0"/>
                        <a:t>συνεκτικού (Τομέας 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a:t>Αρτιότητα συνεκτικού (τ.μ.)</a:t>
                      </a:r>
                      <a:endParaRPr lang="el-GR" sz="1600" b="0" i="0" u="none" strike="noStrike">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ΜΣΔ αραιοδομημένου </a:t>
                      </a:r>
                      <a:r>
                        <a:rPr lang="el-GR" sz="1600" u="none" strike="noStrike" dirty="0" smtClean="0"/>
                        <a:t>(Τομέας ΙΙ)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a:t>Αρτιότητα αραιοδομημένου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58418">
                <a:tc>
                  <a:txBody>
                    <a:bodyPr/>
                    <a:lstStyle/>
                    <a:p>
                      <a:pPr algn="l" fontAlgn="b"/>
                      <a:r>
                        <a:rPr lang="el-GR" sz="1600" u="none" strike="noStrike" dirty="0" smtClean="0"/>
                        <a:t>Αρτιότητα επέκτασης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latin typeface="Arial" pitchFamily="34" charset="0"/>
                <a:cs typeface="Arial" pitchFamily="34" charset="0"/>
              </a:rPr>
              <a:t>Κάτω Τρίτος</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571472" y="4000504"/>
            <a:ext cx="4143404" cy="285752"/>
          </a:xfrm>
        </p:spPr>
        <p:txBody>
          <a:bodyPr/>
          <a:lstStyle/>
          <a:p>
            <a:r>
              <a:rPr lang="el-GR" sz="1400" dirty="0" smtClean="0"/>
              <a:t>Προτάσεις  οικιστικής  αναβάθμισης</a:t>
            </a:r>
            <a:endParaRPr lang="el-GR" sz="1400" dirty="0"/>
          </a:p>
        </p:txBody>
      </p:sp>
      <p:sp>
        <p:nvSpPr>
          <p:cNvPr id="5" name="Content Placeholder 4"/>
          <p:cNvSpPr>
            <a:spLocks noGrp="1"/>
          </p:cNvSpPr>
          <p:nvPr>
            <p:ph sz="quarter" idx="2"/>
          </p:nvPr>
        </p:nvSpPr>
        <p:spPr>
          <a:xfrm>
            <a:off x="251520" y="4286256"/>
            <a:ext cx="5677802" cy="2571744"/>
          </a:xfrm>
        </p:spPr>
        <p:txBody>
          <a:bodyPr>
            <a:normAutofit/>
          </a:bodyPr>
          <a:lstStyle/>
          <a:p>
            <a:pPr lvl="0"/>
            <a:r>
              <a:rPr lang="el-GR" sz="1600" dirty="0" smtClean="0">
                <a:latin typeface="Arial" pitchFamily="34" charset="0"/>
                <a:cs typeface="Arial" pitchFamily="34" charset="0"/>
              </a:rPr>
              <a:t>Επέκταση ορίων προς Βορρά, καθώς η μελλοντική εκτίμηση της χωρητικότητας του οικισμού δεν είναι επαρκής. </a:t>
            </a:r>
          </a:p>
          <a:p>
            <a:pPr lvl="0"/>
            <a:r>
              <a:rPr lang="el-GR" sz="1600" dirty="0" smtClean="0">
                <a:latin typeface="Arial" pitchFamily="34" charset="0"/>
                <a:cs typeface="Arial" pitchFamily="34" charset="0"/>
              </a:rPr>
              <a:t>Ολοκλήρωση της ανάπλασης της πλατείας του οικισμού.</a:t>
            </a:r>
          </a:p>
          <a:p>
            <a:pPr lvl="0"/>
            <a:r>
              <a:rPr lang="el-GR" sz="1600" dirty="0" smtClean="0">
                <a:latin typeface="Arial" pitchFamily="34" charset="0"/>
                <a:cs typeface="Arial" pitchFamily="34" charset="0"/>
              </a:rPr>
              <a:t>Επισκευή κτιρίου Τοπικής Κοινότητας.</a:t>
            </a:r>
          </a:p>
          <a:p>
            <a:pPr lvl="0"/>
            <a:r>
              <a:rPr lang="el-GR" sz="1600" dirty="0" smtClean="0">
                <a:latin typeface="Arial" pitchFamily="34" charset="0"/>
                <a:cs typeface="Arial" pitchFamily="34" charset="0"/>
              </a:rPr>
              <a:t>Επισκευή και συντήρηση του γηπέδου ποδοσφαίρου Κάτω Τρίτους.</a:t>
            </a:r>
          </a:p>
          <a:p>
            <a:pPr lvl="0"/>
            <a:r>
              <a:rPr lang="el-GR" sz="1600" dirty="0" smtClean="0">
                <a:latin typeface="Arial" pitchFamily="34" charset="0"/>
                <a:cs typeface="Arial" pitchFamily="34" charset="0"/>
              </a:rPr>
              <a:t>Βελτίωση νεκροταφείου και παιδικών χαρών</a:t>
            </a:r>
          </a:p>
          <a:p>
            <a:endParaRPr lang="el-GR" sz="1050" dirty="0" smtClean="0"/>
          </a:p>
          <a:p>
            <a:endParaRPr lang="el-GR" sz="4800" dirty="0"/>
          </a:p>
        </p:txBody>
      </p:sp>
      <p:sp>
        <p:nvSpPr>
          <p:cNvPr id="7" name="Text Placeholder 3"/>
          <p:cNvSpPr txBox="1">
            <a:spLocks/>
          </p:cNvSpPr>
          <p:nvPr/>
        </p:nvSpPr>
        <p:spPr>
          <a:xfrm>
            <a:off x="6444208" y="908720"/>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5868144" y="1628800"/>
            <a:ext cx="3384376" cy="52292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Κατασκευή περιφερειακής οδού του οικισμού, αφενός για την διευκόλυνση ενδεχόμενης μελλοντικής πολεοδόμησής του και αφετέρου για την ενίσχυση του δικτύου κυκλοφορίας του συνεκτικού ιστού, που είναι ανεπαρκές.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Ολοκλήρωση </a:t>
            </a:r>
            <a:r>
              <a:rPr lang="el-GR" sz="1700" dirty="0" smtClean="0">
                <a:latin typeface="Arial" pitchFamily="34" charset="0"/>
                <a:cs typeface="Arial" pitchFamily="34" charset="0"/>
              </a:rPr>
              <a:t>της διαμόρφωσης χώρων για την διευκόλυνση της κυκλοφορίας, σε συνδυασμό με την πρόταση για μετατροπή της κεντρικής οδού σε ήπιας κυκλοφορίας.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Επέκταση </a:t>
            </a:r>
            <a:r>
              <a:rPr lang="el-GR" sz="1700" dirty="0" smtClean="0">
                <a:latin typeface="Arial" pitchFamily="34" charset="0"/>
                <a:cs typeface="Arial" pitchFamily="34" charset="0"/>
              </a:rPr>
              <a:t>δικτύου </a:t>
            </a:r>
            <a:r>
              <a:rPr lang="el-GR" sz="1700" dirty="0" smtClean="0">
                <a:latin typeface="Arial" pitchFamily="34" charset="0"/>
                <a:cs typeface="Arial" pitchFamily="34" charset="0"/>
              </a:rPr>
              <a:t>φωτισμού και ηλεκτροδότηση </a:t>
            </a:r>
            <a:r>
              <a:rPr lang="el-GR" sz="1700" dirty="0" smtClean="0">
                <a:latin typeface="Arial" pitchFamily="34" charset="0"/>
                <a:cs typeface="Arial" pitchFamily="34" charset="0"/>
              </a:rPr>
              <a:t>πλατείας εκκλησίας.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4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402506259"/>
              </p:ext>
            </p:extLst>
          </p:nvPr>
        </p:nvGraphicFramePr>
        <p:xfrm>
          <a:off x="179512" y="764704"/>
          <a:ext cx="5106869" cy="2756535"/>
        </p:xfrm>
        <a:graphic>
          <a:graphicData uri="http://schemas.openxmlformats.org/drawingml/2006/table">
            <a:tbl>
              <a:tblPr>
                <a:tableStyleId>{284E427A-3D55-4303-BF80-6455036E1DE7}</a:tableStyleId>
              </a:tblPr>
              <a:tblGrid>
                <a:gridCol w="3463794"/>
                <a:gridCol w="1643075"/>
              </a:tblGrid>
              <a:tr h="108012">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507</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650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7,76</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3,28</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kumimoji="0" lang="el-GR" sz="1400" u="none" strike="noStrike" kern="1200" dirty="0" smtClean="0">
                          <a:solidFill>
                            <a:schemeClr val="dk1"/>
                          </a:solidFill>
                          <a:latin typeface="+mn-lt"/>
                          <a:ea typeface="+mn-ea"/>
                          <a:cs typeface="+mn-cs"/>
                        </a:rPr>
                        <a:t>Έπιφάνεια Επέκτασης (</a:t>
                      </a:r>
                      <a:r>
                        <a:rPr kumimoji="0" lang="en-US" sz="1400" u="none" strike="noStrike" kern="1200" dirty="0" smtClean="0">
                          <a:solidFill>
                            <a:schemeClr val="dk1"/>
                          </a:solidFill>
                          <a:latin typeface="+mn-lt"/>
                          <a:ea typeface="+mn-ea"/>
                          <a:cs typeface="+mn-cs"/>
                        </a:rPr>
                        <a:t>Ha)</a:t>
                      </a:r>
                      <a:endParaRPr kumimoji="0" lang="el-GR" sz="1400" u="none" strike="noStrike" kern="1200" dirty="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n-US" sz="1400" b="0" i="0" u="none" strike="noStrike" dirty="0" smtClean="0">
                          <a:solidFill>
                            <a:srgbClr val="000000"/>
                          </a:solidFill>
                          <a:latin typeface="Calibri"/>
                        </a:rPr>
                        <a:t>4,12</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a:t>ΜΣΔ </a:t>
                      </a:r>
                      <a:r>
                        <a:rPr lang="el-GR" sz="1600" u="none" strike="noStrike" dirty="0" smtClean="0"/>
                        <a:t>συνεκτικού (Τομέας 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a:t>Αρτιότητα συνεκτικού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a:t>ΜΣΔ αραιοδομημένου </a:t>
                      </a:r>
                      <a:r>
                        <a:rPr lang="el-GR" sz="1600" u="none" strike="noStrike" dirty="0" smtClean="0"/>
                        <a:t>(Τομέας ΙΙ)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a:t>Αρτιότητα αραιοδομημένου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1000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08012">
                <a:tc>
                  <a:txBody>
                    <a:bodyPr/>
                    <a:lstStyle/>
                    <a:p>
                      <a:pPr algn="l" fontAlgn="b"/>
                      <a:r>
                        <a:rPr lang="el-GR" sz="1600" u="none" strike="noStrike" dirty="0" smtClean="0"/>
                        <a:t>Αρτιότητα επέκτασης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1000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00042"/>
            <a:ext cx="8649594" cy="288032"/>
          </a:xfrm>
        </p:spPr>
        <p:txBody>
          <a:bodyPr>
            <a:noAutofit/>
          </a:bodyPr>
          <a:lstStyle/>
          <a:p>
            <a:pPr algn="l"/>
            <a:r>
              <a:rPr lang="el-GR" sz="2000" dirty="0" smtClean="0"/>
              <a:t>Μυχού</a:t>
            </a:r>
            <a:endParaRPr lang="el-GR" sz="2000" dirty="0"/>
          </a:p>
        </p:txBody>
      </p:sp>
      <p:sp>
        <p:nvSpPr>
          <p:cNvPr id="3" name="Text Placeholder 2"/>
          <p:cNvSpPr>
            <a:spLocks noGrp="1"/>
          </p:cNvSpPr>
          <p:nvPr>
            <p:ph type="body" idx="1"/>
          </p:nvPr>
        </p:nvSpPr>
        <p:spPr>
          <a:xfrm>
            <a:off x="285720" y="3786190"/>
            <a:ext cx="3816994" cy="292022"/>
          </a:xfrm>
        </p:spPr>
        <p:txBody>
          <a:bodyPr/>
          <a:lstStyle/>
          <a:p>
            <a:r>
              <a:rPr lang="el-GR" sz="1400" dirty="0" smtClean="0"/>
              <a:t>Προτάσεις οικιστικής αναβάθμισης</a:t>
            </a:r>
            <a:endParaRPr lang="el-GR" sz="1400" dirty="0"/>
          </a:p>
        </p:txBody>
      </p:sp>
      <p:sp>
        <p:nvSpPr>
          <p:cNvPr id="5" name="Content Placeholder 4"/>
          <p:cNvSpPr>
            <a:spLocks noGrp="1"/>
          </p:cNvSpPr>
          <p:nvPr>
            <p:ph sz="quarter" idx="2"/>
          </p:nvPr>
        </p:nvSpPr>
        <p:spPr>
          <a:xfrm>
            <a:off x="0" y="4143380"/>
            <a:ext cx="5857884" cy="2714620"/>
          </a:xfrm>
        </p:spPr>
        <p:txBody>
          <a:bodyPr>
            <a:normAutofit/>
          </a:bodyPr>
          <a:lstStyle/>
          <a:p>
            <a:pPr lvl="0" algn="just"/>
            <a:r>
              <a:rPr lang="el-GR" sz="1600" dirty="0" smtClean="0">
                <a:latin typeface="Arial" pitchFamily="34" charset="0"/>
                <a:cs typeface="Arial" pitchFamily="34" charset="0"/>
              </a:rPr>
              <a:t>Πλακόστρωση του τμήματος της περιπατητικής διαδρομής, που διέρχεται εντός των ορίων του οικισμού με παράλληλη δενδροφύτευση του συγκεκριμένου τμήματος.</a:t>
            </a:r>
          </a:p>
          <a:p>
            <a:pPr lvl="0" algn="just"/>
            <a:r>
              <a:rPr lang="el-GR" sz="1600" dirty="0" smtClean="0">
                <a:latin typeface="Arial" pitchFamily="34" charset="0"/>
                <a:cs typeface="Arial" pitchFamily="34" charset="0"/>
              </a:rPr>
              <a:t>Αναβάθμιση – βελτίωση πάρκου κεντρικής εκκλησίας οικισμού</a:t>
            </a:r>
          </a:p>
          <a:p>
            <a:pPr lvl="0" algn="just"/>
            <a:r>
              <a:rPr lang="el-GR" sz="1600" dirty="0" smtClean="0">
                <a:latin typeface="Arial" pitchFamily="34" charset="0"/>
                <a:cs typeface="Arial" pitchFamily="34" charset="0"/>
              </a:rPr>
              <a:t>Βελτίωση – αναβάθμιση Δημοτικού Σχολείου σε σύγχρονο εκπαιδευτικό και κατασκηνωτικό κέντρο του τοπικού τμήματος Μυτιλήνης του Σώματος Ελληνικού Οδηγισμού. </a:t>
            </a:r>
          </a:p>
          <a:p>
            <a:pPr lvl="0" algn="just"/>
            <a:r>
              <a:rPr lang="el-GR" sz="1600" dirty="0" smtClean="0">
                <a:latin typeface="Arial" pitchFamily="34" charset="0"/>
                <a:cs typeface="Arial" pitchFamily="34" charset="0"/>
              </a:rPr>
              <a:t>Διατήρηση και προστασία του ανοικτού </a:t>
            </a:r>
            <a:r>
              <a:rPr lang="el-GR" sz="1600" dirty="0" err="1" smtClean="0">
                <a:latin typeface="Arial" pitchFamily="34" charset="0"/>
                <a:cs typeface="Arial" pitchFamily="34" charset="0"/>
              </a:rPr>
              <a:t>υδατορέματος</a:t>
            </a:r>
            <a:r>
              <a:rPr lang="el-GR" sz="1600" dirty="0" smtClean="0">
                <a:latin typeface="Arial" pitchFamily="34" charset="0"/>
                <a:cs typeface="Arial" pitchFamily="34" charset="0"/>
              </a:rPr>
              <a:t> που διέρχεται από τα ανατολικά όρια του οικισμού. </a:t>
            </a:r>
          </a:p>
          <a:p>
            <a:endParaRPr lang="el-GR" sz="1000" dirty="0" smtClean="0"/>
          </a:p>
          <a:p>
            <a:endParaRPr lang="el-GR" sz="1000" dirty="0" smtClean="0"/>
          </a:p>
          <a:p>
            <a:endParaRPr lang="el-GR" sz="1000" dirty="0" smtClean="0"/>
          </a:p>
          <a:p>
            <a:pPr>
              <a:buNone/>
            </a:pPr>
            <a:endParaRPr lang="el-GR" sz="1000" dirty="0" smtClean="0"/>
          </a:p>
          <a:p>
            <a:endParaRPr lang="el-GR" sz="1050" dirty="0" smtClean="0"/>
          </a:p>
          <a:p>
            <a:endParaRPr lang="el-GR" sz="4800" dirty="0"/>
          </a:p>
        </p:txBody>
      </p:sp>
      <p:sp>
        <p:nvSpPr>
          <p:cNvPr id="7" name="Text Placeholder 3"/>
          <p:cNvSpPr txBox="1">
            <a:spLocks/>
          </p:cNvSpPr>
          <p:nvPr/>
        </p:nvSpPr>
        <p:spPr>
          <a:xfrm>
            <a:off x="5857884" y="1357298"/>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5429256" y="2071678"/>
            <a:ext cx="3384376" cy="215739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Συντήρηση και βελτίωση εσωτερικής οδοποιίας.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Ολοκλήρωση της αντικατάστασης των δικτύων ύδρευσης – αποχέτευσης του οικισμού.</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109728" marR="0" lvl="0" algn="l" defTabSz="914400" rtl="0" eaLnBrk="1" fontAlgn="auto" latinLnBrk="0" hangingPunct="1">
              <a:lnSpc>
                <a:spcPct val="100000"/>
              </a:lnSpc>
              <a:spcBef>
                <a:spcPts val="300"/>
              </a:spcBef>
              <a:spcAft>
                <a:spcPts val="0"/>
              </a:spcAft>
              <a:buClr>
                <a:schemeClr val="accent3"/>
              </a:buClr>
              <a:buSzTx/>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4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285720" y="928670"/>
          <a:ext cx="5000660" cy="2533650"/>
        </p:xfrm>
        <a:graphic>
          <a:graphicData uri="http://schemas.openxmlformats.org/drawingml/2006/table">
            <a:tbl>
              <a:tblPr>
                <a:tableStyleId>{284E427A-3D55-4303-BF80-6455036E1DE7}</a:tableStyleId>
              </a:tblPr>
              <a:tblGrid>
                <a:gridCol w="3461709"/>
                <a:gridCol w="1538951"/>
              </a:tblGrid>
              <a:tr h="236968">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102</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140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2,55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2,66</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a:t>ΜΣΔ </a:t>
                      </a:r>
                      <a:r>
                        <a:rPr lang="el-GR" sz="1600" u="none" strike="noStrike" dirty="0" smtClean="0"/>
                        <a:t>συνεκτικού (Τομέας 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a:t>Αρτιότητα συνεκτικού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a:t>ΜΣΔ αραιοδομημένου </a:t>
                      </a:r>
                      <a:r>
                        <a:rPr lang="el-GR" sz="1600" u="none" strike="noStrike" dirty="0" smtClean="0"/>
                        <a:t>(Τομέας ΙΙ)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a:t>Αρτιότητα αραιοδομημένου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1000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36968">
                <a:tc>
                  <a:txBody>
                    <a:bodyPr/>
                    <a:lstStyle/>
                    <a:p>
                      <a:pPr algn="l" fontAlgn="b"/>
                      <a:r>
                        <a:rPr lang="el-GR" sz="1600" u="none" strike="noStrike" dirty="0" smtClean="0"/>
                        <a:t>Αρτιότητα επέκτασης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Πηγαδάκια</a:t>
            </a:r>
            <a:endParaRPr lang="el-GR" sz="2000" dirty="0"/>
          </a:p>
        </p:txBody>
      </p:sp>
      <p:sp>
        <p:nvSpPr>
          <p:cNvPr id="3" name="Text Placeholder 2"/>
          <p:cNvSpPr>
            <a:spLocks noGrp="1"/>
          </p:cNvSpPr>
          <p:nvPr>
            <p:ph type="body" idx="1"/>
          </p:nvPr>
        </p:nvSpPr>
        <p:spPr>
          <a:xfrm>
            <a:off x="357158" y="3714752"/>
            <a:ext cx="4357718" cy="357190"/>
          </a:xfrm>
        </p:spPr>
        <p:txBody>
          <a:bodyPr/>
          <a:lstStyle/>
          <a:p>
            <a:r>
              <a:rPr lang="el-GR" sz="1600" dirty="0" smtClean="0"/>
              <a:t>Προτάσεις οικιστικής αναβάθμισης</a:t>
            </a:r>
            <a:endParaRPr lang="el-GR" sz="1600" dirty="0"/>
          </a:p>
        </p:txBody>
      </p:sp>
      <p:sp>
        <p:nvSpPr>
          <p:cNvPr id="5" name="Content Placeholder 4"/>
          <p:cNvSpPr>
            <a:spLocks noGrp="1"/>
          </p:cNvSpPr>
          <p:nvPr>
            <p:ph sz="quarter" idx="2"/>
          </p:nvPr>
        </p:nvSpPr>
        <p:spPr>
          <a:xfrm>
            <a:off x="0" y="4071942"/>
            <a:ext cx="6215074" cy="2786058"/>
          </a:xfrm>
        </p:spPr>
        <p:txBody>
          <a:bodyPr>
            <a:normAutofit fontScale="92500" lnSpcReduction="10000"/>
          </a:bodyPr>
          <a:lstStyle/>
          <a:p>
            <a:pPr lvl="0"/>
            <a:r>
              <a:rPr lang="el-GR" sz="1600" dirty="0" smtClean="0">
                <a:latin typeface="Arial" pitchFamily="34" charset="0"/>
                <a:cs typeface="Arial" pitchFamily="34" charset="0"/>
              </a:rPr>
              <a:t>Πολεοδόμηση του οικισμού ως πρώτη προτεραιότητα για την αξιοποίησή του ως ζώνης Τουρισμού – Αναψυχής και ποιοτικής παραθεριστικής κατοικίας. </a:t>
            </a:r>
          </a:p>
          <a:p>
            <a:pPr lvl="0" algn="just"/>
            <a:r>
              <a:rPr lang="el-GR" sz="1600" b="1" dirty="0" smtClean="0">
                <a:latin typeface="Arial" pitchFamily="34" charset="0"/>
                <a:cs typeface="Arial" pitchFamily="34" charset="0"/>
              </a:rPr>
              <a:t>Τροποποίηση ορίων οικισμού ώστε να μην περιλαμβάνεται εντός αυτού ο ελαιώνας του Σταθμού Γεωργικής Έρευνας και να δημιουργηθεί ΠΟΑΠΔ πειραματικού χαρακτήρα, σύμφωνα με το άρθρο 10 του Ν. 2742/99. </a:t>
            </a:r>
          </a:p>
          <a:p>
            <a:pPr lvl="0" algn="just"/>
            <a:r>
              <a:rPr lang="el-GR" sz="1600" dirty="0" smtClean="0">
                <a:latin typeface="Arial" pitchFamily="34" charset="0"/>
                <a:cs typeface="Arial" pitchFamily="34" charset="0"/>
              </a:rPr>
              <a:t>Δημιουργία τεχνητής παραλίας σύμφωνα με την μελέτη του Πανεπιστημίου Αιγαίου. </a:t>
            </a:r>
          </a:p>
          <a:p>
            <a:pPr lvl="0"/>
            <a:r>
              <a:rPr lang="el-GR" sz="1600" dirty="0" smtClean="0">
                <a:latin typeface="Arial" pitchFamily="34" charset="0"/>
                <a:cs typeface="Arial" pitchFamily="34" charset="0"/>
              </a:rPr>
              <a:t>Διαμόρφωση υπαίθριου χώρου για την διεξαγωγή εκδηλώσεων.</a:t>
            </a:r>
          </a:p>
          <a:p>
            <a:pPr lvl="0"/>
            <a:r>
              <a:rPr lang="el-GR" sz="1600" dirty="0" smtClean="0">
                <a:latin typeface="Arial" pitchFamily="34" charset="0"/>
                <a:cs typeface="Arial" pitchFamily="34" charset="0"/>
              </a:rPr>
              <a:t>Συντήρηση </a:t>
            </a:r>
            <a:r>
              <a:rPr lang="el-GR" sz="1600" dirty="0" smtClean="0">
                <a:latin typeface="Arial" pitchFamily="34" charset="0"/>
                <a:cs typeface="Arial" pitchFamily="34" charset="0"/>
              </a:rPr>
              <a:t>γηπέδου.</a:t>
            </a:r>
            <a:endParaRPr lang="el-GR" sz="1100" dirty="0" smtClean="0"/>
          </a:p>
          <a:p>
            <a:pPr>
              <a:buNone/>
            </a:pPr>
            <a:r>
              <a:rPr lang="x-none" sz="1100" smtClean="0"/>
              <a:t> </a:t>
            </a:r>
            <a:endParaRPr lang="el-GR" sz="1100" dirty="0" smtClean="0"/>
          </a:p>
          <a:p>
            <a:endParaRPr lang="el-GR" sz="1050" dirty="0" smtClean="0"/>
          </a:p>
          <a:p>
            <a:endParaRPr lang="el-GR" sz="4800" dirty="0"/>
          </a:p>
        </p:txBody>
      </p:sp>
      <p:sp>
        <p:nvSpPr>
          <p:cNvPr id="7" name="Text Placeholder 3"/>
          <p:cNvSpPr txBox="1">
            <a:spLocks/>
          </p:cNvSpPr>
          <p:nvPr/>
        </p:nvSpPr>
        <p:spPr>
          <a:xfrm>
            <a:off x="6444208" y="908720"/>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72198" y="1628800"/>
            <a:ext cx="3180322" cy="52292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Άμεση κατασκευή κόμβου στην διασταύρωση της Επαρχιακής Οδού Μυτιλήνης – Πλωμαρίου με τον δρόμο της βόρειας εισόδου του οικισμού «Πηγαδάκια».</a:t>
            </a:r>
          </a:p>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Δημιουργία δικτύων </a:t>
            </a:r>
            <a:r>
              <a:rPr lang="el-GR" sz="1600" dirty="0" smtClean="0">
                <a:latin typeface="Arial" pitchFamily="34" charset="0"/>
                <a:cs typeface="Arial" pitchFamily="34" charset="0"/>
              </a:rPr>
              <a:t>ύδρευσης, ομβρίων και αποχέτευσης λυμάτων </a:t>
            </a:r>
            <a:r>
              <a:rPr lang="el-GR" sz="1600" dirty="0" smtClean="0">
                <a:latin typeface="Arial" pitchFamily="34" charset="0"/>
                <a:cs typeface="Arial" pitchFamily="34" charset="0"/>
              </a:rPr>
              <a:t>του οικισμού και σύνδεση με την Ε.Ε.Λ. Δ.Ε. </a:t>
            </a:r>
            <a:r>
              <a:rPr lang="el-GR" sz="1600" dirty="0" err="1" smtClean="0">
                <a:latin typeface="Arial" pitchFamily="34" charset="0"/>
                <a:cs typeface="Arial" pitchFamily="34" charset="0"/>
              </a:rPr>
              <a:t>Ευεργέτουλα</a:t>
            </a:r>
            <a:r>
              <a:rPr lang="el-GR" sz="1600" dirty="0" smtClean="0">
                <a:latin typeface="Arial" pitchFamily="34" charset="0"/>
                <a:cs typeface="Arial" pitchFamily="34" charset="0"/>
              </a:rPr>
              <a:t>.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4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428596" y="764704"/>
          <a:ext cx="5143536" cy="2533650"/>
        </p:xfrm>
        <a:graphic>
          <a:graphicData uri="http://schemas.openxmlformats.org/drawingml/2006/table">
            <a:tbl>
              <a:tblPr>
                <a:tableStyleId>{284E427A-3D55-4303-BF80-6455036E1DE7}</a:tableStyleId>
              </a:tblPr>
              <a:tblGrid>
                <a:gridCol w="3714776"/>
                <a:gridCol w="1428760"/>
              </a:tblGrid>
              <a:tr h="223567">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115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200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85,55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a:t>ΜΣΔ </a:t>
                      </a:r>
                      <a:r>
                        <a:rPr lang="el-GR" sz="1600" u="none" strike="noStrike" dirty="0" smtClean="0"/>
                        <a:t>συνεκτικού </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a:t>Αρτιότητα συνεκτικού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a:t>ΜΣΔ αραιοδομημένου </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a:t>Αρτιότητα αραιοδομημένου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2000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23567">
                <a:tc>
                  <a:txBody>
                    <a:bodyPr/>
                    <a:lstStyle/>
                    <a:p>
                      <a:pPr algn="l" fontAlgn="b"/>
                      <a:r>
                        <a:rPr lang="el-GR" sz="1600" u="none" strike="noStrike" dirty="0" smtClean="0"/>
                        <a:t>Αρτιότητα επέκτασης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571480"/>
            <a:ext cx="8435280" cy="288032"/>
          </a:xfrm>
        </p:spPr>
        <p:txBody>
          <a:bodyPr>
            <a:noAutofit/>
          </a:bodyPr>
          <a:lstStyle/>
          <a:p>
            <a:pPr algn="l"/>
            <a:r>
              <a:rPr lang="el-GR" sz="2400" dirty="0" smtClean="0"/>
              <a:t>Ασώματος</a:t>
            </a:r>
            <a:endParaRPr lang="el-GR" sz="2400" dirty="0"/>
          </a:p>
        </p:txBody>
      </p:sp>
      <p:sp>
        <p:nvSpPr>
          <p:cNvPr id="3" name="Text Placeholder 2"/>
          <p:cNvSpPr>
            <a:spLocks noGrp="1"/>
          </p:cNvSpPr>
          <p:nvPr>
            <p:ph type="body" idx="1"/>
          </p:nvPr>
        </p:nvSpPr>
        <p:spPr>
          <a:xfrm>
            <a:off x="683568" y="3789040"/>
            <a:ext cx="3782224" cy="307412"/>
          </a:xfrm>
        </p:spPr>
        <p:txBody>
          <a:bodyPr/>
          <a:lstStyle/>
          <a:p>
            <a:r>
              <a:rPr lang="el-GR" sz="1400" dirty="0" smtClean="0"/>
              <a:t>Προτάσεις οικιστικής αναβάθμισης</a:t>
            </a:r>
            <a:endParaRPr lang="el-GR" sz="1400" dirty="0"/>
          </a:p>
        </p:txBody>
      </p:sp>
      <p:sp>
        <p:nvSpPr>
          <p:cNvPr id="5" name="Content Placeholder 4"/>
          <p:cNvSpPr>
            <a:spLocks noGrp="1"/>
          </p:cNvSpPr>
          <p:nvPr>
            <p:ph sz="quarter" idx="2"/>
          </p:nvPr>
        </p:nvSpPr>
        <p:spPr>
          <a:xfrm>
            <a:off x="4643438" y="1357298"/>
            <a:ext cx="4286280" cy="5500702"/>
          </a:xfrm>
        </p:spPr>
        <p:txBody>
          <a:bodyPr>
            <a:normAutofit fontScale="32500" lnSpcReduction="20000"/>
          </a:bodyPr>
          <a:lstStyle/>
          <a:p>
            <a:pPr lvl="1" algn="just">
              <a:spcBef>
                <a:spcPts val="600"/>
              </a:spcBef>
            </a:pPr>
            <a:r>
              <a:rPr lang="el-GR" sz="4900" dirty="0" smtClean="0">
                <a:solidFill>
                  <a:schemeClr val="tx1"/>
                </a:solidFill>
                <a:latin typeface="Arial" pitchFamily="34" charset="0"/>
                <a:cs typeface="Arial" pitchFamily="34" charset="0"/>
              </a:rPr>
              <a:t>Δημιουργία </a:t>
            </a:r>
            <a:r>
              <a:rPr lang="el-GR" sz="4900" dirty="0" smtClean="0">
                <a:solidFill>
                  <a:schemeClr val="tx1"/>
                </a:solidFill>
                <a:latin typeface="Arial" pitchFamily="34" charset="0"/>
                <a:cs typeface="Arial" pitchFamily="34" charset="0"/>
              </a:rPr>
              <a:t>ξεκάθαρης και σαφώς προσδιορισμένης ταυτότητας του οικισμού με προβολή των ιστορικών του χαρακτηριστικών. </a:t>
            </a:r>
          </a:p>
          <a:p>
            <a:pPr lvl="1" algn="just">
              <a:spcBef>
                <a:spcPts val="600"/>
              </a:spcBef>
            </a:pPr>
            <a:r>
              <a:rPr lang="el-GR" sz="4900" dirty="0" smtClean="0">
                <a:solidFill>
                  <a:schemeClr val="tx1"/>
                </a:solidFill>
                <a:latin typeface="Arial" pitchFamily="34" charset="0"/>
                <a:cs typeface="Arial" pitchFamily="34" charset="0"/>
              </a:rPr>
              <a:t>Ένταξη του οικισμού σε ευρύτερα δίκτυα εναλλακτικού τουρισμού σε σχέση και με την Αγιάσο, με αφορμή τους ιστορικούς δεσμούς των δύο οικισμών. </a:t>
            </a:r>
          </a:p>
          <a:p>
            <a:pPr>
              <a:spcBef>
                <a:spcPts val="600"/>
              </a:spcBef>
            </a:pPr>
            <a:endParaRPr lang="el-GR" sz="4900" dirty="0" smtClean="0">
              <a:latin typeface="Arial" pitchFamily="34" charset="0"/>
              <a:cs typeface="Arial" pitchFamily="34" charset="0"/>
            </a:endParaRPr>
          </a:p>
          <a:p>
            <a:pPr>
              <a:spcBef>
                <a:spcPts val="600"/>
              </a:spcBef>
            </a:pPr>
            <a:r>
              <a:rPr lang="el-GR" sz="4900" dirty="0" smtClean="0">
                <a:latin typeface="Arial" pitchFamily="34" charset="0"/>
                <a:cs typeface="Arial" pitchFamily="34" charset="0"/>
              </a:rPr>
              <a:t>Ανάπλαση </a:t>
            </a:r>
            <a:r>
              <a:rPr lang="el-GR" sz="4900" dirty="0">
                <a:latin typeface="Arial" pitchFamily="34" charset="0"/>
                <a:cs typeface="Arial" pitchFamily="34" charset="0"/>
              </a:rPr>
              <a:t>και ανάδειξη της περιοχής πέριξ των Αγίων Αναργύρων. </a:t>
            </a:r>
          </a:p>
          <a:p>
            <a:pPr lvl="0">
              <a:spcBef>
                <a:spcPts val="600"/>
              </a:spcBef>
            </a:pPr>
            <a:r>
              <a:rPr lang="el-GR" sz="4900" dirty="0" smtClean="0">
                <a:latin typeface="Arial" pitchFamily="34" charset="0"/>
                <a:cs typeface="Arial" pitchFamily="34" charset="0"/>
              </a:rPr>
              <a:t>Συντήρηση – αποκατάσταση Βυζαντινού Μνημείου Ι.Ν. Παμμεγίστων Ταξιαρχών Ασωμάτου και ανάπλαση της πλατείας</a:t>
            </a:r>
            <a:r>
              <a:rPr lang="el-GR" sz="4900" dirty="0" smtClean="0">
                <a:latin typeface="Arial" pitchFamily="34" charset="0"/>
                <a:cs typeface="Arial" pitchFamily="34" charset="0"/>
              </a:rPr>
              <a:t>.</a:t>
            </a:r>
          </a:p>
          <a:p>
            <a:pPr lvl="0">
              <a:spcBef>
                <a:spcPts val="600"/>
              </a:spcBef>
            </a:pPr>
            <a:endParaRPr lang="el-GR" sz="1050" dirty="0" smtClean="0"/>
          </a:p>
          <a:p>
            <a:r>
              <a:rPr lang="el-GR" sz="4800" dirty="0">
                <a:latin typeface="Arial" pitchFamily="34" charset="0"/>
                <a:cs typeface="Arial" pitchFamily="34" charset="0"/>
              </a:rPr>
              <a:t>Επισκευή και ανάδειξη των μνημείων του οικισμού </a:t>
            </a:r>
            <a:r>
              <a:rPr lang="el-GR" sz="4800" dirty="0" smtClean="0">
                <a:latin typeface="Arial" pitchFamily="34" charset="0"/>
                <a:cs typeface="Arial" pitchFamily="34" charset="0"/>
              </a:rPr>
              <a:t>(</a:t>
            </a:r>
            <a:r>
              <a:rPr lang="el-GR" sz="4800" dirty="0">
                <a:latin typeface="Arial" pitchFamily="34" charset="0"/>
                <a:cs typeface="Arial" pitchFamily="34" charset="0"/>
              </a:rPr>
              <a:t>π.χ. το αξιόλογο βιομηχανικό κτήριο του Κοινοτικού Ελαιοτριβείου) </a:t>
            </a:r>
          </a:p>
          <a:p>
            <a:endParaRPr lang="el-GR" sz="4800" dirty="0"/>
          </a:p>
        </p:txBody>
      </p:sp>
      <p:sp>
        <p:nvSpPr>
          <p:cNvPr id="8" name="Content Placeholder 5"/>
          <p:cNvSpPr txBox="1">
            <a:spLocks/>
          </p:cNvSpPr>
          <p:nvPr/>
        </p:nvSpPr>
        <p:spPr>
          <a:xfrm>
            <a:off x="214282" y="4293096"/>
            <a:ext cx="4429726" cy="2088232"/>
          </a:xfrm>
          <a:prstGeom prst="rect">
            <a:avLst/>
          </a:prstGeom>
        </p:spPr>
        <p:txBody>
          <a:bodyPr vert="horz">
            <a:normAutofit/>
          </a:bodyPr>
          <a:lstStyle/>
          <a:p>
            <a:pPr lvl="0"/>
            <a:r>
              <a:rPr lang="el-GR" sz="1600" dirty="0">
                <a:latin typeface="Arial" pitchFamily="34" charset="0"/>
                <a:cs typeface="Arial" pitchFamily="34" charset="0"/>
              </a:rPr>
              <a:t>Αναβάθμιση του ρόλου του οικισμού σε </a:t>
            </a:r>
            <a:r>
              <a:rPr lang="el-GR" sz="1600" dirty="0" smtClean="0">
                <a:latin typeface="Arial" pitchFamily="34" charset="0"/>
                <a:cs typeface="Arial" pitchFamily="34" charset="0"/>
              </a:rPr>
              <a:t>Κέντρο Εναλλακτικού Τουρισμού </a:t>
            </a:r>
            <a:r>
              <a:rPr lang="el-GR" sz="1600" dirty="0">
                <a:latin typeface="Arial" pitchFamily="34" charset="0"/>
                <a:cs typeface="Arial" pitchFamily="34" charset="0"/>
              </a:rPr>
              <a:t>με την αξιοποίηση των συγκριτικών του πλεονεκτημάτων και των υφιστάμενων υποδομών. Ειδικότερα προτείνεται</a:t>
            </a:r>
            <a:r>
              <a:rPr lang="el-GR" sz="1600" dirty="0" smtClean="0">
                <a:latin typeface="Arial" pitchFamily="34" charset="0"/>
                <a:cs typeface="Arial" pitchFamily="34" charset="0"/>
              </a:rPr>
              <a:t>:</a:t>
            </a:r>
          </a:p>
          <a:p>
            <a:pPr marL="658368" lvl="1" indent="-246888" algn="just">
              <a:lnSpc>
                <a:spcPct val="80000"/>
              </a:lnSpc>
              <a:spcBef>
                <a:spcPts val="600"/>
              </a:spcBef>
              <a:buClr>
                <a:schemeClr val="accent2"/>
              </a:buClr>
              <a:buFont typeface="Georgia"/>
              <a:buChar char="▫"/>
            </a:pPr>
            <a:r>
              <a:rPr lang="el-GR" sz="1600" dirty="0">
                <a:latin typeface="Arial" pitchFamily="34" charset="0"/>
                <a:cs typeface="Arial" pitchFamily="34" charset="0"/>
              </a:rPr>
              <a:t>Η αξιοποίηση του Κ.Π.Ε. Ασωμάτου και ολοκλήρωση των έργων που το καθιστούν Παλλεσβιακής σημασίας. </a:t>
            </a:r>
          </a:p>
          <a:p>
            <a:pPr lvl="0"/>
            <a:endParaRPr lang="el-GR" sz="1600" dirty="0">
              <a:latin typeface="Arial" pitchFamily="34" charset="0"/>
              <a:cs typeface="Arial" pitchFamily="34" charset="0"/>
            </a:endParaRPr>
          </a:p>
          <a:p>
            <a:endParaRPr lang="el-GR" sz="16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4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142844" y="1000108"/>
          <a:ext cx="4786346" cy="2533650"/>
        </p:xfrm>
        <a:graphic>
          <a:graphicData uri="http://schemas.openxmlformats.org/drawingml/2006/table">
            <a:tbl>
              <a:tblPr>
                <a:tableStyleId>{284E427A-3D55-4303-BF80-6455036E1DE7}</a:tableStyleId>
              </a:tblPr>
              <a:tblGrid>
                <a:gridCol w="3357586"/>
                <a:gridCol w="1428760"/>
              </a:tblGrid>
              <a:tr h="136815">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259</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350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5,10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7,29</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a:t>ΜΣΔ </a:t>
                      </a:r>
                      <a:r>
                        <a:rPr lang="el-GR" sz="1600" u="none" strike="noStrike" dirty="0" smtClean="0"/>
                        <a:t>συνεκτικού </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a:t>Αρτιότητα συνεκτικού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a:t>ΜΣΔ αραιοδομημένου </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a:t>Αρτιότητα αραιοδομημένου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136815">
                <a:tc>
                  <a:txBody>
                    <a:bodyPr/>
                    <a:lstStyle/>
                    <a:p>
                      <a:pPr algn="l" fontAlgn="b"/>
                      <a:r>
                        <a:rPr lang="el-GR" sz="1600" u="none" strike="noStrike" dirty="0" smtClean="0"/>
                        <a:t>Αρτιότητα επέκτασης (τ.μ.)</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578156" cy="381130"/>
          </a:xfrm>
        </p:spPr>
        <p:txBody>
          <a:bodyPr>
            <a:noAutofit/>
          </a:bodyPr>
          <a:lstStyle/>
          <a:p>
            <a:pPr algn="l"/>
            <a:r>
              <a:rPr lang="el-GR" sz="2400" dirty="0" smtClean="0">
                <a:latin typeface="Arial" pitchFamily="34" charset="0"/>
                <a:cs typeface="Arial" pitchFamily="34" charset="0"/>
              </a:rPr>
              <a:t>Χρήσεις γης εντός των οικισμών</a:t>
            </a:r>
            <a:endParaRPr lang="el-GR" sz="2400" dirty="0">
              <a:latin typeface="Arial" pitchFamily="34" charset="0"/>
              <a:cs typeface="Arial" pitchFamily="34" charset="0"/>
            </a:endParaRPr>
          </a:p>
        </p:txBody>
      </p:sp>
      <p:sp>
        <p:nvSpPr>
          <p:cNvPr id="3" name="Text Placeholder 2"/>
          <p:cNvSpPr>
            <a:spLocks noGrp="1"/>
          </p:cNvSpPr>
          <p:nvPr>
            <p:ph type="body" idx="1"/>
          </p:nvPr>
        </p:nvSpPr>
        <p:spPr>
          <a:xfrm>
            <a:off x="357158" y="928670"/>
            <a:ext cx="1800200" cy="279722"/>
          </a:xfrm>
        </p:spPr>
        <p:txBody>
          <a:bodyPr/>
          <a:lstStyle/>
          <a:p>
            <a:r>
              <a:rPr lang="el-GR" sz="1300" cap="none" dirty="0" smtClean="0"/>
              <a:t>Γενική Κατοικία</a:t>
            </a:r>
            <a:endParaRPr lang="el-GR" sz="1300" dirty="0"/>
          </a:p>
        </p:txBody>
      </p:sp>
      <p:sp>
        <p:nvSpPr>
          <p:cNvPr id="4" name="Text Placeholder 3"/>
          <p:cNvSpPr>
            <a:spLocks noGrp="1"/>
          </p:cNvSpPr>
          <p:nvPr>
            <p:ph type="body" sz="half" idx="3"/>
          </p:nvPr>
        </p:nvSpPr>
        <p:spPr>
          <a:xfrm>
            <a:off x="3286116" y="928670"/>
            <a:ext cx="2448272" cy="279722"/>
          </a:xfrm>
        </p:spPr>
        <p:txBody>
          <a:bodyPr/>
          <a:lstStyle/>
          <a:p>
            <a:r>
              <a:rPr lang="el-GR" sz="1300" cap="none" dirty="0" smtClean="0"/>
              <a:t>Λειτουργίες κέντρου</a:t>
            </a:r>
            <a:endParaRPr lang="el-GR" sz="1300" dirty="0"/>
          </a:p>
        </p:txBody>
      </p:sp>
      <p:sp>
        <p:nvSpPr>
          <p:cNvPr id="5" name="Content Placeholder 4"/>
          <p:cNvSpPr>
            <a:spLocks noGrp="1"/>
          </p:cNvSpPr>
          <p:nvPr>
            <p:ph sz="quarter" idx="2"/>
          </p:nvPr>
        </p:nvSpPr>
        <p:spPr>
          <a:xfrm>
            <a:off x="-142908" y="1285860"/>
            <a:ext cx="3143240" cy="5572140"/>
          </a:xfrm>
        </p:spPr>
        <p:txBody>
          <a:bodyPr>
            <a:normAutofit fontScale="62500" lnSpcReduction="20000"/>
          </a:bodyPr>
          <a:lstStyle/>
          <a:p>
            <a:pPr lvl="1"/>
            <a:r>
              <a:rPr lang="el-GR" sz="2400" dirty="0" smtClean="0">
                <a:solidFill>
                  <a:schemeClr val="tx1"/>
                </a:solidFill>
                <a:latin typeface="Arial" pitchFamily="34" charset="0"/>
                <a:cs typeface="Arial" pitchFamily="34" charset="0"/>
              </a:rPr>
              <a:t>Κατοικία</a:t>
            </a:r>
          </a:p>
          <a:p>
            <a:pPr lvl="1"/>
            <a:r>
              <a:rPr lang="el-GR" sz="2400" dirty="0" smtClean="0">
                <a:solidFill>
                  <a:schemeClr val="tx1"/>
                </a:solidFill>
                <a:latin typeface="Arial" pitchFamily="34" charset="0"/>
                <a:cs typeface="Arial" pitchFamily="34" charset="0"/>
              </a:rPr>
              <a:t>Ξενοδοχεία μέχρι 50 κλινών και ξενώνες</a:t>
            </a:r>
          </a:p>
          <a:p>
            <a:pPr lvl="1"/>
            <a:r>
              <a:rPr lang="el-GR" sz="2400" dirty="0" smtClean="0">
                <a:solidFill>
                  <a:schemeClr val="tx1"/>
                </a:solidFill>
                <a:latin typeface="Arial" pitchFamily="34" charset="0"/>
                <a:cs typeface="Arial" pitchFamily="34" charset="0"/>
              </a:rPr>
              <a:t>Εμπορικά καταστήματα (με εξαίρεση τις υπεραγορές με εμβαδόν μεγαλύτερο των 300τ.μ. και τα πολυκαταστήματα)</a:t>
            </a:r>
          </a:p>
          <a:p>
            <a:pPr lvl="1"/>
            <a:r>
              <a:rPr lang="el-GR" sz="2400" dirty="0" smtClean="0">
                <a:solidFill>
                  <a:schemeClr val="tx1"/>
                </a:solidFill>
                <a:latin typeface="Arial" pitchFamily="34" charset="0"/>
                <a:cs typeface="Arial" pitchFamily="34" charset="0"/>
              </a:rPr>
              <a:t>Γραφεία, Τράπεζες, Ασφάλειες, κοινωφελείς οργανισμοί. </a:t>
            </a:r>
          </a:p>
          <a:p>
            <a:pPr lvl="1"/>
            <a:r>
              <a:rPr lang="el-GR" sz="2400" dirty="0" smtClean="0">
                <a:solidFill>
                  <a:schemeClr val="tx1"/>
                </a:solidFill>
                <a:latin typeface="Arial" pitchFamily="34" charset="0"/>
                <a:cs typeface="Arial" pitchFamily="34" charset="0"/>
              </a:rPr>
              <a:t>Κτίρια εκπαίδευσης</a:t>
            </a:r>
          </a:p>
          <a:p>
            <a:pPr lvl="1"/>
            <a:r>
              <a:rPr lang="el-GR" sz="2400" dirty="0" smtClean="0">
                <a:solidFill>
                  <a:schemeClr val="tx1"/>
                </a:solidFill>
                <a:latin typeface="Arial" pitchFamily="34" charset="0"/>
                <a:cs typeface="Arial" pitchFamily="34" charset="0"/>
              </a:rPr>
              <a:t>Εστιατόρια </a:t>
            </a:r>
          </a:p>
          <a:p>
            <a:pPr lvl="1"/>
            <a:r>
              <a:rPr lang="el-GR" sz="2400" dirty="0" smtClean="0">
                <a:solidFill>
                  <a:schemeClr val="tx1"/>
                </a:solidFill>
                <a:latin typeface="Arial" pitchFamily="34" charset="0"/>
                <a:cs typeface="Arial" pitchFamily="34" charset="0"/>
              </a:rPr>
              <a:t>Αναψυκτήρια</a:t>
            </a:r>
          </a:p>
          <a:p>
            <a:pPr lvl="1"/>
            <a:r>
              <a:rPr lang="el-GR" sz="2400" dirty="0" smtClean="0">
                <a:solidFill>
                  <a:schemeClr val="tx1"/>
                </a:solidFill>
                <a:latin typeface="Arial" pitchFamily="34" charset="0"/>
                <a:cs typeface="Arial" pitchFamily="34" charset="0"/>
              </a:rPr>
              <a:t>Θρησκευτικούς χώρους </a:t>
            </a:r>
          </a:p>
          <a:p>
            <a:pPr lvl="1"/>
            <a:r>
              <a:rPr lang="el-GR" sz="2400" dirty="0" smtClean="0">
                <a:solidFill>
                  <a:schemeClr val="tx1"/>
                </a:solidFill>
                <a:latin typeface="Arial" pitchFamily="34" charset="0"/>
                <a:cs typeface="Arial" pitchFamily="34" charset="0"/>
              </a:rPr>
              <a:t>Κτίρια κοινωνικής πρόνοιας – περίθαλψης </a:t>
            </a:r>
          </a:p>
          <a:p>
            <a:pPr lvl="1"/>
            <a:r>
              <a:rPr lang="el-GR" sz="2400" dirty="0" smtClean="0">
                <a:solidFill>
                  <a:schemeClr val="tx1"/>
                </a:solidFill>
                <a:latin typeface="Arial" pitchFamily="34" charset="0"/>
                <a:cs typeface="Arial" pitchFamily="34" charset="0"/>
              </a:rPr>
              <a:t>Επαγγελματικά εργαστήρια χαμηλής όχλησης </a:t>
            </a:r>
          </a:p>
          <a:p>
            <a:pPr lvl="1"/>
            <a:r>
              <a:rPr lang="el-GR" sz="2400" dirty="0" smtClean="0">
                <a:solidFill>
                  <a:schemeClr val="tx1"/>
                </a:solidFill>
                <a:latin typeface="Arial" pitchFamily="34" charset="0"/>
                <a:cs typeface="Arial" pitchFamily="34" charset="0"/>
              </a:rPr>
              <a:t>Πρατήρια βενζίνης, εκτός του συνεκτικού τμήματος του οικισμού, </a:t>
            </a:r>
          </a:p>
          <a:p>
            <a:pPr lvl="1"/>
            <a:r>
              <a:rPr lang="el-GR" sz="2400" dirty="0" smtClean="0">
                <a:solidFill>
                  <a:schemeClr val="tx1"/>
                </a:solidFill>
                <a:latin typeface="Arial" pitchFamily="34" charset="0"/>
                <a:cs typeface="Arial" pitchFamily="34" charset="0"/>
              </a:rPr>
              <a:t>Αθλητικές εγκαταστάσεις </a:t>
            </a:r>
          </a:p>
          <a:p>
            <a:pPr lvl="1"/>
            <a:r>
              <a:rPr lang="el-GR" sz="2400" dirty="0" smtClean="0">
                <a:solidFill>
                  <a:schemeClr val="tx1"/>
                </a:solidFill>
                <a:latin typeface="Arial" pitchFamily="34" charset="0"/>
                <a:cs typeface="Arial" pitchFamily="34" charset="0"/>
              </a:rPr>
              <a:t>Γήπεδα στάθμευσης</a:t>
            </a:r>
          </a:p>
          <a:p>
            <a:pPr lvl="1"/>
            <a:r>
              <a:rPr lang="el-GR" sz="2400" dirty="0" smtClean="0">
                <a:solidFill>
                  <a:schemeClr val="tx1"/>
                </a:solidFill>
                <a:latin typeface="Arial" pitchFamily="34" charset="0"/>
                <a:cs typeface="Arial" pitchFamily="34" charset="0"/>
              </a:rPr>
              <a:t>Πολιτιστικά κτίρια και εν γένει πολιτιστικές εγκαταστάσεις</a:t>
            </a:r>
          </a:p>
          <a:p>
            <a:endParaRPr lang="el-GR" sz="4800" dirty="0"/>
          </a:p>
        </p:txBody>
      </p:sp>
      <p:sp>
        <p:nvSpPr>
          <p:cNvPr id="6" name="Content Placeholder 5"/>
          <p:cNvSpPr>
            <a:spLocks noGrp="1"/>
          </p:cNvSpPr>
          <p:nvPr>
            <p:ph sz="quarter" idx="4"/>
          </p:nvPr>
        </p:nvSpPr>
        <p:spPr>
          <a:xfrm>
            <a:off x="3000364" y="1285860"/>
            <a:ext cx="3286148" cy="5429288"/>
          </a:xfrm>
        </p:spPr>
        <p:txBody>
          <a:bodyPr>
            <a:normAutofit fontScale="92500" lnSpcReduction="10000"/>
          </a:bodyPr>
          <a:lstStyle/>
          <a:p>
            <a:pPr lvl="0"/>
            <a:r>
              <a:rPr lang="el-GR" sz="1600" dirty="0" smtClean="0">
                <a:latin typeface="Arial" pitchFamily="34" charset="0"/>
                <a:cs typeface="Arial" pitchFamily="34" charset="0"/>
              </a:rPr>
              <a:t>Κατοικία</a:t>
            </a:r>
          </a:p>
          <a:p>
            <a:pPr lvl="0"/>
            <a:r>
              <a:rPr lang="el-GR" sz="1600" dirty="0" smtClean="0">
                <a:latin typeface="Arial" pitchFamily="34" charset="0"/>
                <a:cs typeface="Arial" pitchFamily="34" charset="0"/>
              </a:rPr>
              <a:t>Ξενώνες, ξενοδοχεία και λοιπές τουριστικές εγκαταστάσεις μέχρι 50 κλίνες</a:t>
            </a:r>
          </a:p>
          <a:p>
            <a:pPr lvl="0"/>
            <a:r>
              <a:rPr lang="el-GR" sz="1600" dirty="0" smtClean="0">
                <a:latin typeface="Arial" pitchFamily="34" charset="0"/>
                <a:cs typeface="Arial" pitchFamily="34" charset="0"/>
              </a:rPr>
              <a:t>Εμπορικά καταστήματα</a:t>
            </a:r>
          </a:p>
          <a:p>
            <a:pPr lvl="0"/>
            <a:r>
              <a:rPr lang="el-GR" sz="1600" dirty="0" smtClean="0">
                <a:latin typeface="Arial" pitchFamily="34" charset="0"/>
                <a:cs typeface="Arial" pitchFamily="34" charset="0"/>
              </a:rPr>
              <a:t>Γραφεία, τράπεζες, ασφάλειες, κοινωφελείς οργανισμοί </a:t>
            </a:r>
          </a:p>
          <a:p>
            <a:pPr lvl="0"/>
            <a:r>
              <a:rPr lang="el-GR" sz="1600" dirty="0" smtClean="0">
                <a:latin typeface="Arial" pitchFamily="34" charset="0"/>
                <a:cs typeface="Arial" pitchFamily="34" charset="0"/>
              </a:rPr>
              <a:t>Διοίκηση </a:t>
            </a:r>
          </a:p>
          <a:p>
            <a:pPr lvl="0"/>
            <a:r>
              <a:rPr lang="el-GR" sz="1600" dirty="0" smtClean="0">
                <a:latin typeface="Arial" pitchFamily="34" charset="0"/>
                <a:cs typeface="Arial" pitchFamily="34" charset="0"/>
              </a:rPr>
              <a:t>Εστιατόρια </a:t>
            </a:r>
          </a:p>
          <a:p>
            <a:pPr lvl="0"/>
            <a:r>
              <a:rPr lang="el-GR" sz="1600" dirty="0" smtClean="0">
                <a:latin typeface="Arial" pitchFamily="34" charset="0"/>
                <a:cs typeface="Arial" pitchFamily="34" charset="0"/>
              </a:rPr>
              <a:t>Αναψυκτήρια</a:t>
            </a:r>
          </a:p>
          <a:p>
            <a:pPr lvl="0"/>
            <a:r>
              <a:rPr lang="el-GR" sz="1600" dirty="0" smtClean="0">
                <a:latin typeface="Arial" pitchFamily="34" charset="0"/>
                <a:cs typeface="Arial" pitchFamily="34" charset="0"/>
              </a:rPr>
              <a:t>Κέντρα διασκέδασης - αναψυχής </a:t>
            </a:r>
          </a:p>
          <a:p>
            <a:pPr lvl="0"/>
            <a:r>
              <a:rPr lang="el-GR" sz="1600" dirty="0" smtClean="0">
                <a:latin typeface="Arial" pitchFamily="34" charset="0"/>
                <a:cs typeface="Arial" pitchFamily="34" charset="0"/>
              </a:rPr>
              <a:t>Χώροι συνάθροισης κοινού</a:t>
            </a:r>
          </a:p>
          <a:p>
            <a:pPr lvl="0"/>
            <a:r>
              <a:rPr lang="el-GR" sz="1600" dirty="0" smtClean="0">
                <a:latin typeface="Arial" pitchFamily="34" charset="0"/>
                <a:cs typeface="Arial" pitchFamily="34" charset="0"/>
              </a:rPr>
              <a:t>Πολιτιστικά κτίρια και εν γένει πολιτιστικές εγκαταστάσεις</a:t>
            </a:r>
          </a:p>
          <a:p>
            <a:pPr lvl="0"/>
            <a:r>
              <a:rPr lang="el-GR" sz="1600" dirty="0" smtClean="0">
                <a:latin typeface="Arial" pitchFamily="34" charset="0"/>
                <a:cs typeface="Arial" pitchFamily="34" charset="0"/>
              </a:rPr>
              <a:t>Κτίρια εκπαίδευσης</a:t>
            </a:r>
          </a:p>
          <a:p>
            <a:pPr lvl="0"/>
            <a:r>
              <a:rPr lang="el-GR" sz="1600" dirty="0" smtClean="0">
                <a:latin typeface="Arial" pitchFamily="34" charset="0"/>
                <a:cs typeface="Arial" pitchFamily="34" charset="0"/>
              </a:rPr>
              <a:t>Θρησκευτικοί χώροι</a:t>
            </a:r>
          </a:p>
          <a:p>
            <a:pPr lvl="0"/>
            <a:r>
              <a:rPr lang="el-GR" sz="1600" dirty="0" smtClean="0">
                <a:latin typeface="Arial" pitchFamily="34" charset="0"/>
                <a:cs typeface="Arial" pitchFamily="34" charset="0"/>
              </a:rPr>
              <a:t>Κτίρια κοινωνικής πρόνοιας</a:t>
            </a:r>
          </a:p>
          <a:p>
            <a:pPr lvl="0"/>
            <a:r>
              <a:rPr lang="el-GR" sz="1600" dirty="0" smtClean="0">
                <a:latin typeface="Arial" pitchFamily="34" charset="0"/>
                <a:cs typeface="Arial" pitchFamily="34" charset="0"/>
              </a:rPr>
              <a:t>Επαγγελματικά εργαστήρια ιδιαίτερα χαμηλής και μικρού μεγέθους, </a:t>
            </a:r>
            <a:endParaRPr lang="el-GR" sz="1600" dirty="0" smtClean="0">
              <a:latin typeface="Arial" pitchFamily="34" charset="0"/>
              <a:cs typeface="Arial" pitchFamily="34" charset="0"/>
            </a:endParaRPr>
          </a:p>
          <a:p>
            <a:pPr lvl="0"/>
            <a:r>
              <a:rPr lang="el-GR" sz="1600" dirty="0" smtClean="0">
                <a:latin typeface="Arial" pitchFamily="34" charset="0"/>
                <a:cs typeface="Arial" pitchFamily="34" charset="0"/>
              </a:rPr>
              <a:t>Γήπεδα </a:t>
            </a:r>
            <a:r>
              <a:rPr lang="el-GR" sz="1600" dirty="0" smtClean="0">
                <a:latin typeface="Arial" pitchFamily="34" charset="0"/>
                <a:cs typeface="Arial" pitchFamily="34" charset="0"/>
              </a:rPr>
              <a:t>στάθμευσης</a:t>
            </a:r>
          </a:p>
          <a:p>
            <a:endParaRPr lang="el-GR" sz="1100" dirty="0" smtClean="0"/>
          </a:p>
          <a:p>
            <a:endParaRPr lang="el-GR" sz="1200" b="1" u="sng" dirty="0" smtClean="0">
              <a:solidFill>
                <a:srgbClr val="FF0000"/>
              </a:solidFill>
            </a:endParaRPr>
          </a:p>
          <a:p>
            <a:endParaRPr lang="el-GR" sz="1200" b="1" u="sng" dirty="0">
              <a:solidFill>
                <a:srgbClr val="FF0000"/>
              </a:solidFill>
            </a:endParaRPr>
          </a:p>
        </p:txBody>
      </p:sp>
      <p:sp>
        <p:nvSpPr>
          <p:cNvPr id="7" name="Text Placeholder 3"/>
          <p:cNvSpPr txBox="1">
            <a:spLocks/>
          </p:cNvSpPr>
          <p:nvPr/>
        </p:nvSpPr>
        <p:spPr>
          <a:xfrm>
            <a:off x="6357950" y="928670"/>
            <a:ext cx="2376264"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Ελεύθεροι</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χώροι – Αστικό πράσινο</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143636" y="1357298"/>
            <a:ext cx="3000364" cy="464347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500" dirty="0" smtClean="0">
                <a:latin typeface="Arial" pitchFamily="34" charset="0"/>
                <a:cs typeface="Arial" pitchFamily="34" charset="0"/>
              </a:rPr>
              <a:t>Επιτρέπονται τα οριζόμενα στο άρθρο 19 του Ν.1577/85 και επιπλέον περιορισμένης έκτασης χρήσεις εστίασης και αναψυχής, για την εξυπηρέτηση του κοινόχρηστου χώρου, εφόσον προβλέπονται από το εγκεκριμένο σχέδιο η και τον πολεοδομικό κανονισμό</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Κτίρια </a:t>
            </a:r>
            <a:r>
              <a:rPr lang="el-GR" sz="1400" dirty="0" smtClean="0">
                <a:latin typeface="Arial" pitchFamily="34" charset="0"/>
                <a:cs typeface="Arial" pitchFamily="34" charset="0"/>
              </a:rPr>
              <a:t>κοινωνικής πρόνοια</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Κτίρια </a:t>
            </a:r>
            <a:r>
              <a:rPr lang="el-GR" sz="1400" dirty="0" smtClean="0">
                <a:latin typeface="Arial" pitchFamily="34" charset="0"/>
                <a:cs typeface="Arial" pitchFamily="34" charset="0"/>
              </a:rPr>
              <a:t>εκπαίδευσης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Κτήρια περίθαλψης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Αθλητικές εγκαταστάσεις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Πολιτιστικές </a:t>
            </a:r>
            <a:r>
              <a:rPr lang="el-GR" sz="1400" dirty="0" smtClean="0">
                <a:latin typeface="Arial" pitchFamily="34" charset="0"/>
                <a:cs typeface="Arial" pitchFamily="34" charset="0"/>
              </a:rPr>
              <a:t>εγκαταστάσεις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
        <p:nvSpPr>
          <p:cNvPr id="9" name="Text Placeholder 2"/>
          <p:cNvSpPr txBox="1">
            <a:spLocks/>
          </p:cNvSpPr>
          <p:nvPr/>
        </p:nvSpPr>
        <p:spPr>
          <a:xfrm>
            <a:off x="6500826" y="3857628"/>
            <a:ext cx="1872208"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Κοινωφελείς εξυπηρετήσεις</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435280" cy="288032"/>
          </a:xfrm>
        </p:spPr>
        <p:txBody>
          <a:bodyPr>
            <a:noAutofit/>
          </a:bodyPr>
          <a:lstStyle/>
          <a:p>
            <a:pPr algn="l"/>
            <a:r>
              <a:rPr lang="el-GR" sz="2000" dirty="0" smtClean="0">
                <a:solidFill>
                  <a:schemeClr val="bg1"/>
                </a:solidFill>
                <a:latin typeface="Arial" pitchFamily="34" charset="0"/>
                <a:cs typeface="Arial" pitchFamily="34" charset="0"/>
              </a:rPr>
              <a:t>Πολεοδομικός εξοπλισμός οικισμών</a:t>
            </a:r>
            <a:endParaRPr lang="el-GR" sz="2000" dirty="0">
              <a:solidFill>
                <a:schemeClr val="bg1"/>
              </a:solidFill>
              <a:latin typeface="Arial" pitchFamily="34" charset="0"/>
              <a:cs typeface="Arial" pitchFamily="34" charset="0"/>
            </a:endParaRPr>
          </a:p>
        </p:txBody>
      </p:sp>
      <p:sp>
        <p:nvSpPr>
          <p:cNvPr id="5" name="Content Placeholder 4"/>
          <p:cNvSpPr>
            <a:spLocks noGrp="1"/>
          </p:cNvSpPr>
          <p:nvPr>
            <p:ph sz="quarter" idx="2"/>
          </p:nvPr>
        </p:nvSpPr>
        <p:spPr>
          <a:xfrm>
            <a:off x="18728" y="5214950"/>
            <a:ext cx="9144000" cy="1643050"/>
          </a:xfrm>
        </p:spPr>
        <p:txBody>
          <a:bodyPr numCol="2">
            <a:normAutofit/>
          </a:bodyPr>
          <a:lstStyle/>
          <a:p>
            <a:pPr lvl="0"/>
            <a:endParaRPr lang="el-GR" sz="2900" dirty="0" smtClean="0">
              <a:latin typeface="Arial" pitchFamily="34" charset="0"/>
              <a:cs typeface="Arial" pitchFamily="34" charset="0"/>
            </a:endParaRPr>
          </a:p>
          <a:p>
            <a:pPr>
              <a:buNone/>
            </a:pPr>
            <a:endParaRPr lang="el-GR" sz="1600" dirty="0" smtClean="0">
              <a:latin typeface="Arial" pitchFamily="34" charset="0"/>
              <a:cs typeface="Arial" pitchFamily="34" charset="0"/>
            </a:endParaRPr>
          </a:p>
          <a:p>
            <a:endParaRPr lang="el-GR" sz="4800" dirty="0"/>
          </a:p>
        </p:txBody>
      </p:sp>
      <p:graphicFrame>
        <p:nvGraphicFramePr>
          <p:cNvPr id="6" name="5 - Πίνακας"/>
          <p:cNvGraphicFramePr>
            <a:graphicFrameLocks noGrp="1"/>
          </p:cNvGraphicFramePr>
          <p:nvPr>
            <p:extLst>
              <p:ext uri="{D42A27DB-BD31-4B8C-83A1-F6EECF244321}">
                <p14:modId xmlns:p14="http://schemas.microsoft.com/office/powerpoint/2010/main" val="441940001"/>
              </p:ext>
            </p:extLst>
          </p:nvPr>
        </p:nvGraphicFramePr>
        <p:xfrm>
          <a:off x="395536" y="980729"/>
          <a:ext cx="8496943" cy="5064716"/>
        </p:xfrm>
        <a:graphic>
          <a:graphicData uri="http://schemas.openxmlformats.org/drawingml/2006/table">
            <a:tbl>
              <a:tblPr/>
              <a:tblGrid>
                <a:gridCol w="759237"/>
                <a:gridCol w="483151"/>
                <a:gridCol w="966301"/>
                <a:gridCol w="897280"/>
                <a:gridCol w="966301"/>
                <a:gridCol w="213686"/>
                <a:gridCol w="131422"/>
                <a:gridCol w="82464"/>
                <a:gridCol w="95168"/>
                <a:gridCol w="36731"/>
                <a:gridCol w="48154"/>
                <a:gridCol w="871998"/>
                <a:gridCol w="600527"/>
                <a:gridCol w="600527"/>
                <a:gridCol w="871998"/>
                <a:gridCol w="871998"/>
              </a:tblGrid>
              <a:tr h="556964">
                <a:tc gridSpan="4">
                  <a:txBody>
                    <a:bodyPr/>
                    <a:lstStyle/>
                    <a:p>
                      <a:pPr algn="ctr" fontAlgn="ctr"/>
                      <a:r>
                        <a:rPr lang="el-GR" sz="700" b="1" i="0" u="none" strike="noStrike" dirty="0" err="1">
                          <a:latin typeface="Arial"/>
                        </a:rPr>
                        <a:t>Δ.Ε</a:t>
                      </a:r>
                      <a:r>
                        <a:rPr lang="el-GR" sz="700" b="1" i="0" u="none" strike="noStrike" dirty="0">
                          <a:latin typeface="Arial"/>
                        </a:rPr>
                        <a:t>. </a:t>
                      </a:r>
                      <a:r>
                        <a:rPr lang="el-GR" sz="700" b="1" i="0" u="none" strike="noStrike" dirty="0" err="1">
                          <a:latin typeface="Arial"/>
                        </a:rPr>
                        <a:t>ΕΥΕΡΓΕΤΟΥΛΑ</a:t>
                      </a:r>
                      <a:endParaRPr lang="el-GR" sz="700" b="1" i="0" u="none" strike="noStrike" dirty="0">
                        <a:latin typeface="Arial"/>
                      </a:endParaRP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gridSpan="7">
                  <a:txBody>
                    <a:bodyPr/>
                    <a:lstStyle/>
                    <a:p>
                      <a:pPr algn="ctr" fontAlgn="ctr"/>
                      <a:r>
                        <a:rPr lang="el-GR" sz="700" b="1" i="0" u="none" strike="noStrike" dirty="0">
                          <a:latin typeface="Arial"/>
                        </a:rPr>
                        <a:t>ΕΞΥΠΗΡΕΤΟΥΜΕΝΟΣ ΠΛΗΘΥΣΜΟΣ (2025)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1" i="0" u="none" strike="noStrike" dirty="0" err="1">
                          <a:latin typeface="Arial"/>
                        </a:rPr>
                        <a:t>ΣΤΑΘΕΡΟΤΥΠΟ</a:t>
                      </a:r>
                      <a:r>
                        <a:rPr lang="el-GR" sz="700" b="1" i="0" u="none" strike="noStrike" dirty="0">
                          <a:latin typeface="Arial"/>
                        </a:rPr>
                        <a:t> ΓΗΣ (τμ/</a:t>
                      </a:r>
                      <a:r>
                        <a:rPr lang="el-GR" sz="700" b="1" i="0" u="none" strike="noStrike" dirty="0" err="1">
                          <a:latin typeface="Arial"/>
                        </a:rPr>
                        <a:t>χρήστ</a:t>
                      </a:r>
                      <a:r>
                        <a:rPr lang="el-GR" sz="700" b="1" i="0" u="none" strike="noStrike" dirty="0">
                          <a:latin typeface="Arial"/>
                        </a:rPr>
                        <a:t>η)</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dirty="0">
                          <a:latin typeface="Arial"/>
                        </a:rPr>
                        <a:t>ΣΥΝΟΛΟ ΑΝΑΓΚΑΙΑΣ ΓΗΣ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dirty="0">
                          <a:latin typeface="Arial"/>
                        </a:rPr>
                        <a:t>ΔΙΑΤΙΘΕΜΕΝΗ ΓΗ</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dirty="0">
                          <a:latin typeface="Arial"/>
                        </a:rPr>
                        <a:t>ΑΝΑΓΚΑΙΑ ΝΕΑ ΓΗ</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dirty="0">
                          <a:latin typeface="Arial"/>
                        </a:rPr>
                        <a:t>ΑΡΙΘΜΟΣ ΜΟΝΑΔΩΝ</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775">
                <a:tc gridSpan="3">
                  <a:txBody>
                    <a:bodyPr/>
                    <a:lstStyle/>
                    <a:p>
                      <a:pPr algn="ctr" fontAlgn="ctr"/>
                      <a:r>
                        <a:rPr lang="el-GR" sz="700" b="1" i="0" u="none" strike="noStrike">
                          <a:latin typeface="Arial"/>
                        </a:rPr>
                        <a:t>ΛΕΙΤΟΥΡΓΙΕΣ</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700" b="1" i="0" u="none" strike="noStrike">
                          <a:latin typeface="Arial"/>
                        </a:rPr>
                        <a:t>ΧΡΗΣΕΙΣ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l-GR" sz="700" b="1" i="0" u="none" strike="noStrike">
                          <a:latin typeface="Arial"/>
                        </a:rPr>
                        <a:t>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fontAlgn="ctr"/>
                      <a:r>
                        <a:rPr lang="el-GR" sz="700" b="1"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3">
                  <a:txBody>
                    <a:bodyPr/>
                    <a:lstStyle/>
                    <a:p>
                      <a:pPr algn="ctr" fontAlgn="ctr"/>
                      <a:r>
                        <a:rPr lang="el-GR" sz="700" b="1"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700" b="1" i="0" u="none" strike="noStrike">
                          <a:latin typeface="Arial"/>
                        </a:rPr>
                        <a:t>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a:latin typeface="Arial"/>
                        </a:rPr>
                        <a:t>3</a:t>
                      </a:r>
                    </a:p>
                  </a:txBody>
                  <a:tcPr marL="5063" marR="5063" marT="5063"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dirty="0">
                          <a:latin typeface="Arial"/>
                        </a:rPr>
                        <a:t> </a:t>
                      </a:r>
                    </a:p>
                  </a:txBody>
                  <a:tcPr marL="5063" marR="5063" marT="506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a:latin typeface="Arial"/>
                        </a:rPr>
                        <a:t> </a:t>
                      </a:r>
                    </a:p>
                  </a:txBody>
                  <a:tcPr marL="5063" marR="5063" marT="5063"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1"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816">
                <a:tc rowSpan="12">
                  <a:txBody>
                    <a:bodyPr/>
                    <a:lstStyle/>
                    <a:p>
                      <a:pPr algn="ctr" fontAlgn="ctr"/>
                      <a:r>
                        <a:rPr lang="el-GR" sz="500" b="1" i="0" u="none" strike="noStrike">
                          <a:latin typeface="Arial"/>
                        </a:rPr>
                        <a:t>ΚΟΙΝΩΦΕΛΗ</a:t>
                      </a:r>
                    </a:p>
                  </a:txBody>
                  <a:tcPr marL="5063" marR="5063" marT="506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500" b="0" i="0" u="none" strike="noStrike">
                          <a:latin typeface="Arial"/>
                        </a:rPr>
                        <a:t>1.1</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ΔΙΟΙΚΗΣΗ</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ΚΤΙΡΙΟ </a:t>
                      </a:r>
                      <a:r>
                        <a:rPr lang="el-GR" sz="600" b="0" i="0" u="none" strike="noStrike" dirty="0" err="1">
                          <a:latin typeface="Arial"/>
                        </a:rPr>
                        <a:t>Δ.Ε</a:t>
                      </a:r>
                      <a:r>
                        <a:rPr lang="el-GR" sz="600" b="0" i="0" u="none" strike="noStrike" dirty="0">
                          <a:latin typeface="Arial"/>
                        </a:rPr>
                        <a:t>. </a:t>
                      </a:r>
                      <a:r>
                        <a:rPr lang="el-GR" sz="600" b="0" i="0" u="none" strike="noStrike" dirty="0" err="1">
                          <a:latin typeface="Arial"/>
                        </a:rPr>
                        <a:t>ΕΥΕΡΓΕΤΟΥΛΑ</a:t>
                      </a:r>
                      <a:endParaRPr lang="el-GR" sz="6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dirty="0">
                          <a:latin typeface="Arial"/>
                        </a:rPr>
                        <a:t>0,2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663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1200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Υπάρχει στην </a:t>
                      </a:r>
                      <a:r>
                        <a:rPr lang="el-GR" sz="700" b="0" i="0" u="none" strike="noStrike" dirty="0" err="1">
                          <a:latin typeface="Arial"/>
                        </a:rPr>
                        <a:t>Συκούντα</a:t>
                      </a: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816">
                <a:tc vMerge="1">
                  <a:txBody>
                    <a:bodyPr/>
                    <a:lstStyle/>
                    <a:p>
                      <a:endParaRPr lang="el-GR"/>
                    </a:p>
                  </a:txBody>
                  <a:tcPr/>
                </a:tc>
                <a:tc>
                  <a:txBody>
                    <a:bodyPr/>
                    <a:lstStyle/>
                    <a:p>
                      <a:pPr algn="ctr" fontAlgn="ctr"/>
                      <a:r>
                        <a:rPr lang="el-GR" sz="500" b="0" i="0" u="none" strike="noStrike">
                          <a:latin typeface="Arial"/>
                        </a:rPr>
                        <a:t> </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err="1">
                          <a:latin typeface="Arial"/>
                        </a:rPr>
                        <a:t>ΚΕΠ</a:t>
                      </a:r>
                      <a:endParaRPr lang="el-GR" sz="6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Υπάρχει στην </a:t>
                      </a:r>
                      <a:r>
                        <a:rPr lang="el-GR" sz="700" b="0" i="0" u="none" strike="noStrike" dirty="0" err="1">
                          <a:latin typeface="Arial"/>
                        </a:rPr>
                        <a:t>Συκούντα</a:t>
                      </a: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618">
                <a:tc vMerge="1">
                  <a:txBody>
                    <a:bodyPr/>
                    <a:lstStyle/>
                    <a:p>
                      <a:endParaRPr lang="el-GR"/>
                    </a:p>
                  </a:txBody>
                  <a:tcPr/>
                </a:tc>
                <a:tc>
                  <a:txBody>
                    <a:bodyPr/>
                    <a:lstStyle/>
                    <a:p>
                      <a:pPr algn="ctr" fontAlgn="ctr"/>
                      <a:r>
                        <a:rPr lang="el-GR" sz="500" b="0" i="0" u="none" strike="noStrike">
                          <a:latin typeface="Arial"/>
                        </a:rPr>
                        <a:t>1.2</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ΕΚΠΑΙΔΕΥΣΗ</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ΝΗΠΙΑΓΩΓΕΙΟ</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dirty="0">
                          <a:latin typeface="Arial"/>
                        </a:rPr>
                        <a:t>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l-GR" sz="800" b="0" i="0" u="none" strike="noStrike" dirty="0">
                          <a:latin typeface="Arial"/>
                        </a:rPr>
                        <a:t>66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15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l-GR" sz="700" b="0" i="0" u="none" strike="noStrike">
                          <a:latin typeface="Arial"/>
                        </a:rPr>
                        <a:t>7288</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l-GR" sz="700" b="0" i="0" u="none" strike="noStrike">
                          <a:latin typeface="Arial"/>
                        </a:rPr>
                        <a:t>8385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l-GR" sz="7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Υπάρχει σε </a:t>
                      </a:r>
                      <a:r>
                        <a:rPr lang="el-GR" sz="700" b="0" i="0" u="none" strike="noStrike" dirty="0" err="1">
                          <a:latin typeface="Arial"/>
                        </a:rPr>
                        <a:t>Ίππειος</a:t>
                      </a:r>
                      <a:r>
                        <a:rPr lang="el-GR" sz="700" b="0" i="0" u="none" strike="noStrike" dirty="0">
                          <a:latin typeface="Arial"/>
                        </a:rPr>
                        <a:t>, </a:t>
                      </a:r>
                      <a:r>
                        <a:rPr lang="el-GR" sz="700" b="0" i="0" u="none" strike="noStrike" dirty="0" err="1">
                          <a:latin typeface="Arial"/>
                        </a:rPr>
                        <a:t>Κεραμειά</a:t>
                      </a:r>
                      <a:r>
                        <a:rPr lang="el-GR" sz="700" b="0" i="0" u="none" strike="noStrike" dirty="0">
                          <a:latin typeface="Arial"/>
                        </a:rPr>
                        <a:t> και Κάτω Τρίτος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618">
                <a:tc vMerge="1">
                  <a:txBody>
                    <a:bodyPr/>
                    <a:lstStyle/>
                    <a:p>
                      <a:endParaRPr lang="el-GR"/>
                    </a:p>
                  </a:txBody>
                  <a:tcPr/>
                </a:tc>
                <a:tc>
                  <a:txBody>
                    <a:bodyPr/>
                    <a:lstStyle/>
                    <a:p>
                      <a:pPr algn="ctr" fontAlgn="ctr"/>
                      <a:r>
                        <a:rPr lang="el-GR" sz="500" b="0" i="0" u="none" strike="noStrike">
                          <a:latin typeface="Arial"/>
                        </a:rPr>
                        <a:t> </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ΔΗΜΟΤΙΚΟ</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latin typeface="Arial"/>
                        </a:rPr>
                        <a:t>10%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l-GR" sz="800" b="0" i="0" u="none" strike="noStrike">
                          <a:latin typeface="Arial"/>
                        </a:rPr>
                        <a:t>331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10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700" b="0" i="0" u="none" strike="noStrike" dirty="0">
                          <a:latin typeface="Arial"/>
                        </a:rPr>
                        <a:t>Υπάρχει σε </a:t>
                      </a:r>
                      <a:r>
                        <a:rPr lang="el-GR" sz="700" b="0" i="0" u="none" strike="noStrike" dirty="0" err="1">
                          <a:latin typeface="Arial"/>
                        </a:rPr>
                        <a:t>Ίππειος</a:t>
                      </a:r>
                      <a:r>
                        <a:rPr lang="el-GR" sz="700" b="0" i="0" u="none" strike="noStrike" dirty="0">
                          <a:latin typeface="Arial"/>
                        </a:rPr>
                        <a:t>, </a:t>
                      </a:r>
                      <a:r>
                        <a:rPr lang="el-GR" sz="700" b="0" i="0" u="none" strike="noStrike" dirty="0" err="1">
                          <a:latin typeface="Arial"/>
                        </a:rPr>
                        <a:t>Κεραμειά</a:t>
                      </a:r>
                      <a:r>
                        <a:rPr lang="el-GR" sz="700" b="0" i="0" u="none" strike="noStrike" dirty="0">
                          <a:latin typeface="Arial"/>
                        </a:rPr>
                        <a:t> και Κάτω Τρίτος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37">
                <a:tc vMerge="1">
                  <a:txBody>
                    <a:bodyPr/>
                    <a:lstStyle/>
                    <a:p>
                      <a:endParaRPr lang="el-GR"/>
                    </a:p>
                  </a:txBody>
                  <a:tcPr/>
                </a:tc>
                <a:tc>
                  <a:txBody>
                    <a:bodyPr/>
                    <a:lstStyle/>
                    <a:p>
                      <a:pPr algn="ctr" fontAlgn="ctr"/>
                      <a:r>
                        <a:rPr lang="el-GR" sz="500" b="0" i="0" u="none" strike="noStrike">
                          <a:latin typeface="Arial"/>
                        </a:rPr>
                        <a:t> </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ΓΥΜΝΑΣΙΟ</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latin typeface="Arial"/>
                        </a:rPr>
                        <a:t>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l-GR" sz="800" b="0" i="0" u="none" strike="noStrike">
                          <a:latin typeface="Arial"/>
                        </a:rPr>
                        <a:t>166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10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700" b="0" i="0" u="none" strike="noStrike" dirty="0">
                          <a:latin typeface="Arial"/>
                        </a:rPr>
                        <a:t>Υπάρχει στο </a:t>
                      </a:r>
                      <a:r>
                        <a:rPr lang="el-GR" sz="700" b="0" i="0" u="none" strike="noStrike" dirty="0" err="1">
                          <a:latin typeface="Arial"/>
                        </a:rPr>
                        <a:t>Ίππειος</a:t>
                      </a: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37">
                <a:tc vMerge="1">
                  <a:txBody>
                    <a:bodyPr/>
                    <a:lstStyle/>
                    <a:p>
                      <a:endParaRPr lang="el-GR"/>
                    </a:p>
                  </a:txBody>
                  <a:tcPr/>
                </a:tc>
                <a:tc>
                  <a:txBody>
                    <a:bodyPr/>
                    <a:lstStyle/>
                    <a:p>
                      <a:pPr algn="ctr" fontAlgn="ctr"/>
                      <a:r>
                        <a:rPr lang="el-GR" sz="500" b="0" i="0" u="none" strike="noStrike">
                          <a:latin typeface="Arial"/>
                        </a:rPr>
                        <a:t> </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ΛΥΚΕΙΟ</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latin typeface="Arial"/>
                        </a:rPr>
                        <a:t>4%</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l-GR" sz="800" b="0" i="0" u="none" strike="noStrike">
                          <a:latin typeface="Arial"/>
                        </a:rPr>
                        <a:t>133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10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700" b="0" i="0" u="none" strike="noStrike" dirty="0">
                          <a:latin typeface="Arial"/>
                        </a:rPr>
                        <a:t>Υπάρχει στο </a:t>
                      </a:r>
                      <a:r>
                        <a:rPr lang="el-GR" sz="700" b="0" i="0" u="none" strike="noStrike" dirty="0" err="1">
                          <a:latin typeface="Arial"/>
                        </a:rPr>
                        <a:t>Ίππειος</a:t>
                      </a: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420">
                <a:tc vMerge="1">
                  <a:txBody>
                    <a:bodyPr/>
                    <a:lstStyle/>
                    <a:p>
                      <a:endParaRPr lang="el-GR"/>
                    </a:p>
                  </a:txBody>
                  <a:tcPr/>
                </a:tc>
                <a:tc>
                  <a:txBody>
                    <a:bodyPr/>
                    <a:lstStyle/>
                    <a:p>
                      <a:pPr algn="ctr" fontAlgn="ctr"/>
                      <a:r>
                        <a:rPr lang="el-GR" sz="500" b="0" i="0" u="none" strike="noStrike">
                          <a:latin typeface="Arial"/>
                        </a:rPr>
                        <a:t>1.3</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ΥΓΕΙΑ - ΠΡΟΝΟΙΑ</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ΒΡΕΦΟΝΗΠΙΑΚΟΣ ΣΤΑΘΜΟΣ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latin typeface="Arial"/>
                        </a:rPr>
                        <a:t>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l-GR" sz="800" b="0" i="0" u="none" strike="noStrike">
                          <a:latin typeface="Arial"/>
                        </a:rPr>
                        <a:t>66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800" b="0" i="0" u="none" strike="noStrike">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dirty="0">
                          <a:latin typeface="Arial"/>
                        </a:rPr>
                        <a:t>7</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464</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464</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Σύμφωνα με τις προδιαγραφές απαιτείται ένας ανά οικισμό</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222">
                <a:tc vMerge="1">
                  <a:txBody>
                    <a:bodyPr/>
                    <a:lstStyle/>
                    <a:p>
                      <a:endParaRPr lang="el-GR"/>
                    </a:p>
                  </a:txBody>
                  <a:tcPr/>
                </a:tc>
                <a:tc>
                  <a:txBody>
                    <a:bodyPr/>
                    <a:lstStyle/>
                    <a:p>
                      <a:pPr algn="ctr" fontAlgn="ctr"/>
                      <a:r>
                        <a:rPr lang="el-GR" sz="500" b="0" i="0" u="none" strike="noStrike">
                          <a:latin typeface="Arial"/>
                        </a:rPr>
                        <a:t> </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ΠΕΡΙΦΕΡΕΙΑΚΟ ΙΑΤΡΕΙΟ </a:t>
                      </a:r>
                      <a:r>
                        <a:rPr lang="el-GR" sz="600" b="0" i="0" u="none" strike="noStrike" dirty="0" smtClean="0">
                          <a:latin typeface="Arial"/>
                        </a:rPr>
                        <a:t>Α‘ </a:t>
                      </a:r>
                      <a:r>
                        <a:rPr lang="el-GR" sz="600" b="0" i="0" u="none" strike="noStrike" dirty="0" err="1" smtClean="0">
                          <a:latin typeface="Arial"/>
                        </a:rPr>
                        <a:t>ΒΑΘΜΙΑΣ</a:t>
                      </a:r>
                      <a:r>
                        <a:rPr lang="el-GR" sz="600" b="0" i="0" u="none" strike="noStrike" dirty="0" smtClean="0">
                          <a:latin typeface="Arial"/>
                        </a:rPr>
                        <a:t> </a:t>
                      </a:r>
                    </a:p>
                    <a:p>
                      <a:pPr algn="ctr" fontAlgn="ctr"/>
                      <a:r>
                        <a:rPr lang="el-GR" sz="600" b="0" i="0" u="none" strike="noStrike" dirty="0" smtClean="0">
                          <a:latin typeface="Arial"/>
                        </a:rPr>
                        <a:t>ΠΕΡΙΘΑΛΨΗΣ</a:t>
                      </a:r>
                      <a:endParaRPr lang="el-GR" sz="6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0,1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331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Υπάρχουν σε όλους τους οικισμούς εκτός από Λ. Μύλους, Κάτω Τρίτος, </a:t>
                      </a:r>
                      <a:r>
                        <a:rPr lang="el-GR" sz="700" b="0" i="0" u="none" strike="noStrike" dirty="0" err="1">
                          <a:latin typeface="Arial"/>
                        </a:rPr>
                        <a:t>Κεραμειά</a:t>
                      </a: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420">
                <a:tc vMerge="1">
                  <a:txBody>
                    <a:bodyPr/>
                    <a:lstStyle/>
                    <a:p>
                      <a:endParaRPr lang="el-GR"/>
                    </a:p>
                  </a:txBody>
                  <a:tcPr/>
                </a:tc>
                <a:tc>
                  <a:txBody>
                    <a:bodyPr/>
                    <a:lstStyle/>
                    <a:p>
                      <a:pPr algn="ctr" fontAlgn="ctr"/>
                      <a:r>
                        <a:rPr lang="el-GR" sz="500" b="0" i="0" u="none" strike="noStrike">
                          <a:latin typeface="Arial"/>
                        </a:rPr>
                        <a:t> </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err="1">
                          <a:latin typeface="Arial"/>
                        </a:rPr>
                        <a:t>ΚΑΠΗ</a:t>
                      </a:r>
                      <a:endParaRPr lang="el-GR" sz="6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0,1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331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Σύμφωνα με τις προδιαγραφές απαιτείται ένας ανά οικισμό</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420">
                <a:tc vMerge="1">
                  <a:txBody>
                    <a:bodyPr/>
                    <a:lstStyle/>
                    <a:p>
                      <a:endParaRPr lang="el-GR"/>
                    </a:p>
                  </a:txBody>
                  <a:tcPr/>
                </a:tc>
                <a:tc>
                  <a:txBody>
                    <a:bodyPr/>
                    <a:lstStyle/>
                    <a:p>
                      <a:pPr algn="ctr" fontAlgn="ctr"/>
                      <a:r>
                        <a:rPr lang="el-GR" sz="500" b="0" i="0" u="none" strike="noStrike">
                          <a:latin typeface="Arial"/>
                        </a:rPr>
                        <a:t>1.4</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ΠΟΛΙΤΙΣΤΙΚΑ</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ΧΩΡΟΣ ΕΚΔΗΛΩΣΕΩΝ - ΠΟΛΙΤΙΣΤΙΚΟ ΚΕΝΤΡΟ</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dirty="0">
                          <a:latin typeface="Arial"/>
                        </a:rPr>
                        <a:t>0,2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663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dirty="0">
                          <a:latin typeface="Arial"/>
                        </a:rPr>
                        <a:t>Οι ανάγκες της </a:t>
                      </a:r>
                      <a:r>
                        <a:rPr lang="el-GR" sz="700" b="0" i="0" u="none" strike="noStrike" dirty="0" err="1">
                          <a:latin typeface="Arial"/>
                        </a:rPr>
                        <a:t>Δ.Ε</a:t>
                      </a:r>
                      <a:r>
                        <a:rPr lang="el-GR" sz="700" b="0" i="0" u="none" strike="noStrike" dirty="0">
                          <a:latin typeface="Arial"/>
                        </a:rPr>
                        <a:t>. καλύπτονται από 4 κτίρια πολιτιστικών εκδηλώσεων</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024">
                <a:tc vMerge="1">
                  <a:txBody>
                    <a:bodyPr/>
                    <a:lstStyle/>
                    <a:p>
                      <a:endParaRPr lang="el-GR"/>
                    </a:p>
                  </a:txBody>
                  <a:tcPr/>
                </a:tc>
                <a:tc>
                  <a:txBody>
                    <a:bodyPr/>
                    <a:lstStyle/>
                    <a:p>
                      <a:pPr algn="ctr" fontAlgn="ctr"/>
                      <a:r>
                        <a:rPr lang="el-GR" sz="500" b="0" i="0" u="none" strike="noStrike">
                          <a:latin typeface="Arial"/>
                        </a:rPr>
                        <a:t> </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ΝΑΟΙ</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1,5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4970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5650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5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699">
                <a:tc vMerge="1">
                  <a:txBody>
                    <a:bodyPr/>
                    <a:lstStyle/>
                    <a:p>
                      <a:endParaRPr lang="el-GR"/>
                    </a:p>
                  </a:txBody>
                  <a:tcPr/>
                </a:tc>
                <a:tc>
                  <a:txBody>
                    <a:bodyPr/>
                    <a:lstStyle/>
                    <a:p>
                      <a:pPr algn="ctr" fontAlgn="ctr"/>
                      <a:r>
                        <a:rPr lang="el-GR" sz="500" b="0" i="0" u="none" strike="noStrike">
                          <a:latin typeface="Arial"/>
                        </a:rPr>
                        <a:t>1.5</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latin typeface="Arial"/>
                        </a:rPr>
                        <a:t>ΑΘΛΗΤΙΣΜΟΣ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ΧΩΡΟΙ ΑΘΛΗΣΗΣ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fontAlgn="ctr"/>
                      <a:r>
                        <a:rPr lang="el-GR" sz="800" b="0" i="0" u="none" strike="noStrike" dirty="0">
                          <a:latin typeface="Arial"/>
                        </a:rPr>
                        <a:t>3313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5,5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20735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700" b="0" i="0" u="none" strike="noStrike">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500" b="0" i="0" u="none" strike="noStrike" dirty="0">
                          <a:latin typeface="Arial"/>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699">
                <a:tc rowSpan="4">
                  <a:txBody>
                    <a:bodyPr/>
                    <a:lstStyle/>
                    <a:p>
                      <a:pPr algn="ctr" fontAlgn="ctr"/>
                      <a:r>
                        <a:rPr lang="el-GR" sz="500" b="1" i="0" u="none" strike="noStrike">
                          <a:latin typeface="Arial"/>
                        </a:rPr>
                        <a:t>ΚΟΙΝΟΧΡΗΣΤΑ</a:t>
                      </a:r>
                    </a:p>
                  </a:txBody>
                  <a:tcPr marL="5063" marR="5063" marT="50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l-GR" sz="500" b="0" i="0" u="none" strike="noStrike">
                          <a:latin typeface="Arial"/>
                        </a:rPr>
                        <a:t>2.1</a:t>
                      </a:r>
                    </a:p>
                  </a:txBody>
                  <a:tcPr marL="5063" marR="5063" marT="50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l-GR" sz="800" b="0" i="0" u="none" strike="noStrike" dirty="0">
                          <a:latin typeface="Arial"/>
                        </a:rPr>
                        <a:t>ΕΛΕΥΘΕΡΟΙ ΧΩΡΟΙ</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dirty="0">
                          <a:latin typeface="Arial"/>
                        </a:rPr>
                        <a:t>ΠΛΑΤΕΙΕΣ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el-GR" sz="8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3">
                  <a:txBody>
                    <a:bodyPr/>
                    <a:lstStyle/>
                    <a:p>
                      <a:pPr algn="ctr" fontAlgn="ctr"/>
                      <a:r>
                        <a:rPr lang="el-GR" sz="900" b="0" i="0" u="none" strike="noStrike" dirty="0">
                          <a:latin typeface="Arial"/>
                        </a:rPr>
                        <a:t>Υπολογίζονται ανά οικισμό</a:t>
                      </a:r>
                    </a:p>
                  </a:txBody>
                  <a:tcPr marL="5063" marR="5063" marT="50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l-GR"/>
                    </a:p>
                  </a:txBody>
                  <a:tcPr/>
                </a:tc>
                <a:tc rowSpan="4" hMerge="1">
                  <a:txBody>
                    <a:bodyPr/>
                    <a:lstStyle/>
                    <a:p>
                      <a:endParaRPr lang="el-GR"/>
                    </a:p>
                  </a:txBody>
                  <a:tcPr/>
                </a:tc>
              </a:tr>
              <a:tr h="193444">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600" b="0" i="0" u="none" strike="noStrike" dirty="0">
                          <a:latin typeface="Arial"/>
                        </a:rPr>
                        <a:t>ΠΑΡΚΑ/ΝΗΣΙΔΕΣ ΠΡΑΣΙΝΟΥ</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el-GR" sz="8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a:latin typeface="Arial"/>
                        </a:rPr>
                        <a:t>1,5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l-GR"/>
                    </a:p>
                  </a:txBody>
                  <a:tcPr/>
                </a:tc>
                <a:tc hMerge="1" vMerge="1">
                  <a:txBody>
                    <a:bodyPr/>
                    <a:lstStyle/>
                    <a:p>
                      <a:endParaRPr lang="el-GR"/>
                    </a:p>
                  </a:txBody>
                  <a:tcPr/>
                </a:tc>
                <a:tc hMerge="1" vMerge="1">
                  <a:txBody>
                    <a:bodyPr/>
                    <a:lstStyle/>
                    <a:p>
                      <a:endParaRPr lang="el-GR"/>
                    </a:p>
                  </a:txBody>
                  <a:tcPr/>
                </a:tc>
              </a:tr>
              <a:tr h="130699">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600" b="0" i="0" u="none" strike="noStrike" dirty="0">
                          <a:latin typeface="Arial"/>
                        </a:rPr>
                        <a:t>ΠΑΙΔΙΚΕΣ ΧΑΡΕΣ</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el-GR" sz="8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700" b="0" i="0" u="none" strike="noStrike" dirty="0" smtClean="0">
                          <a:latin typeface="Arial"/>
                        </a:rPr>
                        <a:t>0,75</a:t>
                      </a:r>
                      <a:endParaRPr lang="el-GR" sz="7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l-GR" sz="500" b="0" i="0" u="none" strike="noStrike" dirty="0">
                        <a:latin typeface="Arial"/>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l-GR"/>
                    </a:p>
                  </a:txBody>
                  <a:tcPr/>
                </a:tc>
                <a:tc hMerge="1" vMerge="1">
                  <a:txBody>
                    <a:bodyPr/>
                    <a:lstStyle/>
                    <a:p>
                      <a:endParaRPr lang="el-GR"/>
                    </a:p>
                  </a:txBody>
                  <a:tcPr/>
                </a:tc>
                <a:tc hMerge="1" vMerge="1">
                  <a:txBody>
                    <a:bodyPr/>
                    <a:lstStyle/>
                    <a:p>
                      <a:endParaRPr lang="el-GR"/>
                    </a:p>
                  </a:txBody>
                  <a:tcPr/>
                </a:tc>
              </a:tr>
              <a:tr h="256188">
                <a:tc vMerge="1">
                  <a:txBody>
                    <a:bodyPr/>
                    <a:lstStyle/>
                    <a:p>
                      <a:endParaRPr lang="el-GR"/>
                    </a:p>
                  </a:txBody>
                  <a:tcPr/>
                </a:tc>
                <a:tc gridSpan="3">
                  <a:txBody>
                    <a:bodyPr/>
                    <a:lstStyle/>
                    <a:p>
                      <a:pPr algn="ctr" fontAlgn="b"/>
                      <a:r>
                        <a:rPr lang="el-GR" sz="700" b="0" i="0" u="none" strike="noStrike" dirty="0">
                          <a:latin typeface="Arial"/>
                        </a:rPr>
                        <a:t>ΔΙΚΤΥΟ ΚΥΚΛΟΦΟΡΙΑΣ</a:t>
                      </a:r>
                    </a:p>
                  </a:txBody>
                  <a:tcPr marL="5063" marR="5063" marT="506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5">
                  <a:txBody>
                    <a:bodyPr/>
                    <a:lstStyle/>
                    <a:p>
                      <a:pPr algn="l" fontAlgn="b"/>
                      <a:r>
                        <a:rPr lang="el-GR" sz="800" b="0" i="0" u="none" strike="noStrike" dirty="0">
                          <a:solidFill>
                            <a:srgbClr val="000000"/>
                          </a:solidFill>
                          <a:latin typeface="Calibri"/>
                        </a:rPr>
                        <a:t>      Ε ≥ του 7% της επιφάνειας του οικισμού </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pPr algn="l" fontAlgn="b"/>
                      <a:endParaRPr lang="el-GR" sz="500" b="0" i="0" u="none" strike="noStrike">
                        <a:latin typeface="Arial"/>
                      </a:endParaRP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pPr algn="l" fontAlgn="b"/>
                      <a:endParaRPr lang="el-GR" sz="500" b="0" i="0" u="none" strike="noStrike">
                        <a:latin typeface="Arial"/>
                      </a:endParaRP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500" b="0" i="0" u="none" strike="noStrike" dirty="0">
                          <a:latin typeface="Arial"/>
                        </a:rPr>
                        <a:t> </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500" b="0" i="0" u="none" strike="noStrike" dirty="0">
                          <a:latin typeface="Arial"/>
                        </a:rPr>
                        <a:t> </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500" b="0" i="0" u="none" strike="noStrike" dirty="0">
                          <a:latin typeface="Arial"/>
                        </a:rPr>
                        <a:t> </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500" b="0" i="0" u="none" strike="noStrike" dirty="0">
                          <a:latin typeface="Arial"/>
                        </a:rPr>
                        <a:t> </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l-GR"/>
                    </a:p>
                  </a:txBody>
                  <a:tcPr/>
                </a:tc>
                <a:tc hMerge="1" vMerge="1">
                  <a:txBody>
                    <a:bodyPr/>
                    <a:lstStyle/>
                    <a:p>
                      <a:endParaRPr lang="el-GR"/>
                    </a:p>
                  </a:txBody>
                  <a:tcPr/>
                </a:tc>
                <a:tc hMerge="1" v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5826"/>
            <a:ext cx="8229600" cy="5458709"/>
          </a:xfrm>
        </p:spPr>
        <p:txBody>
          <a:bodyPr>
            <a:normAutofit fontScale="77500" lnSpcReduction="20000"/>
          </a:bodyPr>
          <a:lstStyle/>
          <a:p>
            <a:pPr lvl="0">
              <a:spcBef>
                <a:spcPts val="600"/>
              </a:spcBef>
            </a:pPr>
            <a:r>
              <a:rPr lang="el-GR" dirty="0">
                <a:latin typeface="Arial" pitchFamily="34" charset="0"/>
                <a:cs typeface="Arial" pitchFamily="34" charset="0"/>
              </a:rPr>
              <a:t>Δημιουργία </a:t>
            </a:r>
            <a:r>
              <a:rPr lang="el-GR" dirty="0" smtClean="0">
                <a:latin typeface="Arial" pitchFamily="34" charset="0"/>
                <a:cs typeface="Arial" pitchFamily="34" charset="0"/>
              </a:rPr>
              <a:t>2 βρεφονηπιακών σταθμών. </a:t>
            </a:r>
          </a:p>
          <a:p>
            <a:pPr lvl="1" algn="just">
              <a:spcBef>
                <a:spcPts val="600"/>
              </a:spcBef>
            </a:pPr>
            <a:r>
              <a:rPr lang="el-GR" dirty="0" smtClean="0">
                <a:solidFill>
                  <a:schemeClr val="tx1"/>
                </a:solidFill>
                <a:latin typeface="Arial" pitchFamily="34" charset="0"/>
                <a:cs typeface="Arial" pitchFamily="34" charset="0"/>
              </a:rPr>
              <a:t>1</a:t>
            </a:r>
            <a:r>
              <a:rPr lang="el-GR" baseline="30000" dirty="0" smtClean="0">
                <a:solidFill>
                  <a:schemeClr val="tx1"/>
                </a:solidFill>
                <a:latin typeface="Arial" pitchFamily="34" charset="0"/>
                <a:cs typeface="Arial" pitchFamily="34" charset="0"/>
              </a:rPr>
              <a:t>ος</a:t>
            </a:r>
            <a:r>
              <a:rPr lang="el-GR" dirty="0" smtClean="0">
                <a:solidFill>
                  <a:schemeClr val="tx1"/>
                </a:solidFill>
                <a:latin typeface="Arial" pitchFamily="34" charset="0"/>
                <a:cs typeface="Arial" pitchFamily="34" charset="0"/>
              </a:rPr>
              <a:t> επί </a:t>
            </a:r>
            <a:r>
              <a:rPr lang="el-GR" dirty="0">
                <a:solidFill>
                  <a:schemeClr val="tx1"/>
                </a:solidFill>
                <a:latin typeface="Arial" pitchFamily="34" charset="0"/>
                <a:cs typeface="Arial" pitchFamily="34" charset="0"/>
              </a:rPr>
              <a:t>της προτεινόμενης περιφερειακής οδού Ιππείου, </a:t>
            </a:r>
            <a:r>
              <a:rPr lang="el-GR" dirty="0">
                <a:solidFill>
                  <a:schemeClr val="tx1"/>
                </a:solidFill>
                <a:latin typeface="Arial" pitchFamily="34" charset="0"/>
                <a:cs typeface="Arial" pitchFamily="34" charset="0"/>
              </a:rPr>
              <a:t>για την εξυπηρέτηση των οικισμών Ιππείος, Συκούντα και Κεραμειά και </a:t>
            </a:r>
          </a:p>
          <a:p>
            <a:pPr lvl="1" algn="just">
              <a:spcBef>
                <a:spcPts val="600"/>
              </a:spcBef>
            </a:pPr>
            <a:r>
              <a:rPr lang="el-GR" dirty="0" smtClean="0">
                <a:solidFill>
                  <a:schemeClr val="tx1"/>
                </a:solidFill>
                <a:latin typeface="Arial" pitchFamily="34" charset="0"/>
                <a:cs typeface="Arial" pitchFamily="34" charset="0"/>
              </a:rPr>
              <a:t>2</a:t>
            </a:r>
            <a:r>
              <a:rPr lang="el-GR" baseline="30000" dirty="0" smtClean="0">
                <a:solidFill>
                  <a:schemeClr val="tx1"/>
                </a:solidFill>
                <a:latin typeface="Arial" pitchFamily="34" charset="0"/>
                <a:cs typeface="Arial" pitchFamily="34" charset="0"/>
              </a:rPr>
              <a:t>ος</a:t>
            </a:r>
            <a:r>
              <a:rPr lang="el-GR" dirty="0" smtClean="0">
                <a:solidFill>
                  <a:schemeClr val="tx1"/>
                </a:solidFill>
                <a:latin typeface="Arial" pitchFamily="34" charset="0"/>
                <a:cs typeface="Arial" pitchFamily="34" charset="0"/>
              </a:rPr>
              <a:t> στο </a:t>
            </a:r>
            <a:r>
              <a:rPr lang="el-GR" dirty="0">
                <a:solidFill>
                  <a:schemeClr val="tx1"/>
                </a:solidFill>
                <a:latin typeface="Arial" pitchFamily="34" charset="0"/>
                <a:cs typeface="Arial" pitchFamily="34" charset="0"/>
              </a:rPr>
              <a:t>Κάτω Τρίτος </a:t>
            </a:r>
            <a:r>
              <a:rPr lang="el-GR" dirty="0">
                <a:solidFill>
                  <a:schemeClr val="tx1"/>
                </a:solidFill>
                <a:latin typeface="Arial" pitchFamily="34" charset="0"/>
                <a:cs typeface="Arial" pitchFamily="34" charset="0"/>
              </a:rPr>
              <a:t>για την εξυπηρέτηση </a:t>
            </a:r>
            <a:r>
              <a:rPr lang="el-GR" dirty="0">
                <a:solidFill>
                  <a:schemeClr val="tx1"/>
                </a:solidFill>
                <a:latin typeface="Arial" pitchFamily="34" charset="0"/>
                <a:cs typeface="Arial" pitchFamily="34" charset="0"/>
              </a:rPr>
              <a:t>των </a:t>
            </a:r>
            <a:r>
              <a:rPr lang="el-GR" dirty="0">
                <a:solidFill>
                  <a:schemeClr val="tx1"/>
                </a:solidFill>
                <a:latin typeface="Arial" pitchFamily="34" charset="0"/>
                <a:cs typeface="Arial" pitchFamily="34" charset="0"/>
              </a:rPr>
              <a:t>οικισμών </a:t>
            </a:r>
            <a:r>
              <a:rPr lang="el-GR" dirty="0">
                <a:solidFill>
                  <a:schemeClr val="tx1"/>
                </a:solidFill>
                <a:latin typeface="Arial" pitchFamily="34" charset="0"/>
                <a:cs typeface="Arial" pitchFamily="34" charset="0"/>
              </a:rPr>
              <a:t>Κάτω Τρίτος, Μυχού και Πηγαδάκια.</a:t>
            </a:r>
          </a:p>
          <a:p>
            <a:pPr>
              <a:spcBef>
                <a:spcPts val="600"/>
              </a:spcBef>
            </a:pPr>
            <a:r>
              <a:rPr lang="el-GR" dirty="0" smtClean="0">
                <a:latin typeface="Arial" pitchFamily="34" charset="0"/>
                <a:cs typeface="Arial" pitchFamily="34" charset="0"/>
              </a:rPr>
              <a:t>Ανέγερση </a:t>
            </a:r>
            <a:r>
              <a:rPr lang="el-GR" dirty="0">
                <a:latin typeface="Arial" pitchFamily="34" charset="0"/>
                <a:cs typeface="Arial" pitchFamily="34" charset="0"/>
              </a:rPr>
              <a:t>νέου Περιφερειακού Ιατρείου </a:t>
            </a:r>
            <a:r>
              <a:rPr lang="el-GR" dirty="0" smtClean="0">
                <a:latin typeface="Arial" pitchFamily="34" charset="0"/>
                <a:cs typeface="Arial" pitchFamily="34" charset="0"/>
              </a:rPr>
              <a:t>στο Ίππειος</a:t>
            </a:r>
            <a:endParaRPr lang="el-GR" dirty="0">
              <a:latin typeface="Arial" pitchFamily="34" charset="0"/>
              <a:cs typeface="Arial" pitchFamily="34" charset="0"/>
            </a:endParaRPr>
          </a:p>
          <a:p>
            <a:pPr lvl="0">
              <a:spcBef>
                <a:spcPts val="600"/>
              </a:spcBef>
            </a:pPr>
            <a:r>
              <a:rPr lang="el-GR" dirty="0">
                <a:latin typeface="Arial" pitchFamily="34" charset="0"/>
                <a:cs typeface="Arial" pitchFamily="34" charset="0"/>
              </a:rPr>
              <a:t>Δημιουργία χώρου φροντίδας ηλικιωμένων στην Συκούντα</a:t>
            </a:r>
          </a:p>
          <a:p>
            <a:pPr lvl="0">
              <a:spcBef>
                <a:spcPts val="600"/>
              </a:spcBef>
            </a:pPr>
            <a:r>
              <a:rPr lang="el-GR" dirty="0">
                <a:latin typeface="Arial" pitchFamily="34" charset="0"/>
                <a:cs typeface="Arial" pitchFamily="34" charset="0"/>
              </a:rPr>
              <a:t>Δημιουργία χώρων στάθμευσης σε όλους τους οικισμούς</a:t>
            </a:r>
          </a:p>
          <a:p>
            <a:pPr lvl="0">
              <a:spcBef>
                <a:spcPts val="600"/>
              </a:spcBef>
            </a:pPr>
            <a:r>
              <a:rPr lang="el-GR" dirty="0" smtClean="0">
                <a:latin typeface="Arial" pitchFamily="34" charset="0"/>
                <a:cs typeface="Arial" pitchFamily="34" charset="0"/>
              </a:rPr>
              <a:t>Κατασκευή </a:t>
            </a:r>
            <a:r>
              <a:rPr lang="el-GR" dirty="0">
                <a:latin typeface="Arial" pitchFamily="34" charset="0"/>
                <a:cs typeface="Arial" pitchFamily="34" charset="0"/>
              </a:rPr>
              <a:t>γηπέδου 5Χ5 στον Ασώματο</a:t>
            </a:r>
          </a:p>
          <a:p>
            <a:pPr lvl="0">
              <a:spcBef>
                <a:spcPts val="600"/>
              </a:spcBef>
            </a:pPr>
            <a:r>
              <a:rPr lang="el-GR" dirty="0">
                <a:latin typeface="Arial" pitchFamily="34" charset="0"/>
                <a:cs typeface="Arial" pitchFamily="34" charset="0"/>
              </a:rPr>
              <a:t>Δημιουργία κοινόχρηστων χώρων και χώρων πρασίνου σε όλους τους οικισμούς, σύμφωνα με τα πολεοδομικά σταθερότυπα</a:t>
            </a:r>
            <a:r>
              <a:rPr lang="el-GR" dirty="0" smtClean="0">
                <a:latin typeface="Arial" pitchFamily="34" charset="0"/>
                <a:cs typeface="Arial" pitchFamily="34" charset="0"/>
              </a:rPr>
              <a:t>.</a:t>
            </a:r>
          </a:p>
          <a:p>
            <a:pPr>
              <a:spcBef>
                <a:spcPts val="600"/>
              </a:spcBef>
            </a:pPr>
            <a:r>
              <a:rPr lang="el-GR" dirty="0" smtClean="0">
                <a:latin typeface="Arial" pitchFamily="34" charset="0"/>
                <a:cs typeface="Arial" pitchFamily="34" charset="0"/>
              </a:rPr>
              <a:t>Ολοκλήρωση </a:t>
            </a:r>
            <a:r>
              <a:rPr lang="el-GR" dirty="0">
                <a:latin typeface="Arial" pitchFamily="34" charset="0"/>
                <a:cs typeface="Arial" pitchFamily="34" charset="0"/>
              </a:rPr>
              <a:t>δικτύων ύδρευσης, ομβρίων και αποχέτευσης λυμάτων </a:t>
            </a:r>
            <a:r>
              <a:rPr lang="el-GR" dirty="0" smtClean="0">
                <a:latin typeface="Arial" pitchFamily="34" charset="0"/>
                <a:cs typeface="Arial" pitchFamily="34" charset="0"/>
              </a:rPr>
              <a:t>όλων των οικισμών. </a:t>
            </a:r>
            <a:endParaRPr lang="el-GR" dirty="0">
              <a:latin typeface="Arial" pitchFamily="34" charset="0"/>
              <a:cs typeface="Arial" pitchFamily="34" charset="0"/>
            </a:endParaRPr>
          </a:p>
          <a:p>
            <a:pPr>
              <a:spcBef>
                <a:spcPts val="600"/>
              </a:spcBef>
            </a:pPr>
            <a:r>
              <a:rPr lang="el-GR" dirty="0" smtClean="0">
                <a:latin typeface="Arial" pitchFamily="34" charset="0"/>
                <a:cs typeface="Arial" pitchFamily="34" charset="0"/>
              </a:rPr>
              <a:t>Συντήρηση </a:t>
            </a:r>
            <a:r>
              <a:rPr lang="el-GR" dirty="0">
                <a:latin typeface="Arial" pitchFamily="34" charset="0"/>
                <a:cs typeface="Arial" pitchFamily="34" charset="0"/>
              </a:rPr>
              <a:t>και βελτίωση εσωτερικής </a:t>
            </a:r>
            <a:r>
              <a:rPr lang="el-GR" dirty="0" smtClean="0">
                <a:latin typeface="Arial" pitchFamily="34" charset="0"/>
                <a:cs typeface="Arial" pitchFamily="34" charset="0"/>
              </a:rPr>
              <a:t>οδοποιίας (π.χ. λιθόστρωτα) και κοινοχρήστων χώρων.</a:t>
            </a:r>
            <a:endParaRPr lang="el-GR" dirty="0">
              <a:latin typeface="Arial" pitchFamily="34" charset="0"/>
              <a:cs typeface="Arial" pitchFamily="34" charset="0"/>
            </a:endParaRPr>
          </a:p>
          <a:p>
            <a:pPr lvl="0"/>
            <a:endParaRPr lang="el-GR" dirty="0">
              <a:latin typeface="Arial" pitchFamily="34" charset="0"/>
              <a:cs typeface="Arial" pitchFamily="34" charset="0"/>
            </a:endParaRPr>
          </a:p>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575953"/>
            <a:ext cx="5688632" cy="539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1112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l-GR" dirty="0" smtClean="0"/>
              <a:t>ΕΥΧΑΡΙΣΤΟΥΜΕ</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28604"/>
            <a:ext cx="8435280" cy="418518"/>
          </a:xfrm>
        </p:spPr>
        <p:txBody>
          <a:bodyPr>
            <a:noAutofit/>
          </a:bodyPr>
          <a:lstStyle/>
          <a:p>
            <a:pPr algn="l"/>
            <a:r>
              <a:rPr lang="el-GR" sz="2000" dirty="0" smtClean="0">
                <a:latin typeface="Arial" pitchFamily="34" charset="0"/>
                <a:cs typeface="Arial" pitchFamily="34" charset="0"/>
              </a:rPr>
              <a:t>Π.Ε.Π. 1: Δάση, δασικές και αναδασωτέες εκτάσεις</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85720" y="785794"/>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4143372" y="785794"/>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0" y="1142984"/>
            <a:ext cx="4214810" cy="5715016"/>
          </a:xfrm>
        </p:spPr>
        <p:txBody>
          <a:bodyPr>
            <a:normAutofit fontScale="25000" lnSpcReduction="20000"/>
          </a:bodyPr>
          <a:lstStyle/>
          <a:p>
            <a:r>
              <a:rPr lang="el-GR" sz="6000" b="1" u="sng" dirty="0" smtClean="0">
                <a:solidFill>
                  <a:srgbClr val="FF0000"/>
                </a:solidFill>
                <a:latin typeface="Arial" pitchFamily="34" charset="0"/>
                <a:cs typeface="Arial" pitchFamily="34" charset="0"/>
              </a:rPr>
              <a:t>Εντός δασών, δασικών και αναδασωτέων εκτάσεων: </a:t>
            </a:r>
          </a:p>
          <a:p>
            <a:r>
              <a:rPr lang="el-GR" sz="6000" dirty="0" smtClean="0">
                <a:latin typeface="Arial" pitchFamily="34" charset="0"/>
                <a:cs typeface="Arial" pitchFamily="34" charset="0"/>
              </a:rPr>
              <a:t>Κάθε δραστηριότητα ελέγχεται και εγκρίνεται από την αρμόδια δασική υπηρεσία</a:t>
            </a:r>
          </a:p>
          <a:p>
            <a:r>
              <a:rPr lang="el-GR" sz="6000" dirty="0" smtClean="0">
                <a:latin typeface="Arial" pitchFamily="34" charset="0"/>
                <a:cs typeface="Arial" pitchFamily="34" charset="0"/>
              </a:rPr>
              <a:t>Επιτρέπονται τα δασοτεχνικά έργα</a:t>
            </a:r>
          </a:p>
          <a:p>
            <a:r>
              <a:rPr lang="el-GR" sz="6000" dirty="0" smtClean="0">
                <a:latin typeface="Arial" pitchFamily="34" charset="0"/>
                <a:cs typeface="Arial" pitchFamily="34" charset="0"/>
              </a:rPr>
              <a:t>Στις αναδασωτέες εκτάσεις απαγορεύεται η βόσκηση, όπως η νομοθεσία ορίζει</a:t>
            </a:r>
          </a:p>
          <a:p>
            <a:r>
              <a:rPr lang="el-GR" sz="6000" b="1" u="sng" dirty="0" smtClean="0">
                <a:solidFill>
                  <a:srgbClr val="FF0000"/>
                </a:solidFill>
                <a:latin typeface="Arial" pitchFamily="34" charset="0"/>
                <a:cs typeface="Arial" pitchFamily="34" charset="0"/>
              </a:rPr>
              <a:t>Σε τυχόν μη δασικές εκτάσεις:</a:t>
            </a:r>
          </a:p>
          <a:p>
            <a:r>
              <a:rPr lang="el-GR" sz="6000" dirty="0" smtClean="0">
                <a:solidFill>
                  <a:schemeClr val="tx1"/>
                </a:solidFill>
                <a:latin typeface="Arial" pitchFamily="34" charset="0"/>
                <a:cs typeface="Arial" pitchFamily="34" charset="0"/>
              </a:rPr>
              <a:t>Κατοικία (έως 120 τ.μ.)</a:t>
            </a:r>
          </a:p>
          <a:p>
            <a:r>
              <a:rPr lang="el-GR" sz="6000" dirty="0" smtClean="0">
                <a:solidFill>
                  <a:schemeClr val="tx1"/>
                </a:solidFill>
                <a:latin typeface="Arial" pitchFamily="34" charset="0"/>
                <a:cs typeface="Arial" pitchFamily="34" charset="0"/>
              </a:rPr>
              <a:t>Αγροτικές αποθήκες (έως 50 τ.μ.)</a:t>
            </a:r>
          </a:p>
          <a:p>
            <a:r>
              <a:rPr lang="el-GR" sz="6000" dirty="0" smtClean="0">
                <a:solidFill>
                  <a:schemeClr val="tx1"/>
                </a:solidFill>
                <a:latin typeface="Arial" pitchFamily="34" charset="0"/>
                <a:cs typeface="Arial" pitchFamily="34" charset="0"/>
              </a:rPr>
              <a:t>Πτηνο - κτηνοτροφικές εγκαταστάσεις (έως 400 τ.μ.)</a:t>
            </a:r>
          </a:p>
          <a:p>
            <a:r>
              <a:rPr lang="el-GR" sz="6000" dirty="0" smtClean="0">
                <a:solidFill>
                  <a:schemeClr val="tx1"/>
                </a:solidFill>
                <a:latin typeface="Arial" pitchFamily="34" charset="0"/>
                <a:cs typeface="Arial" pitchFamily="34" charset="0"/>
              </a:rPr>
              <a:t>Αντλητικές εγκαταστάσεις, φρέατα, υδοατοδεξαμενές, πλην των υδατοδεξαμενών επί υποστηλωμάτων</a:t>
            </a:r>
          </a:p>
          <a:p>
            <a:r>
              <a:rPr lang="el-GR" sz="6000" dirty="0" smtClean="0">
                <a:solidFill>
                  <a:schemeClr val="tx1"/>
                </a:solidFill>
                <a:latin typeface="Arial" pitchFamily="34" charset="0"/>
                <a:cs typeface="Arial" pitchFamily="34" charset="0"/>
              </a:rPr>
              <a:t>Κτίρια και εγκαταστάσεις κοινής ωφέλειας</a:t>
            </a:r>
          </a:p>
          <a:p>
            <a:r>
              <a:rPr lang="el-GR" sz="6000" dirty="0" smtClean="0">
                <a:solidFill>
                  <a:schemeClr val="tx1"/>
                </a:solidFill>
                <a:latin typeface="Arial" pitchFamily="34" charset="0"/>
                <a:cs typeface="Arial" pitchFamily="34" charset="0"/>
              </a:rPr>
              <a:t>Αναψυκτήρια-Κέντρα Εστίασης </a:t>
            </a:r>
            <a:r>
              <a:rPr lang="el-GR" sz="6000" dirty="0" smtClean="0">
                <a:latin typeface="Arial" pitchFamily="34" charset="0"/>
                <a:cs typeface="Arial" pitchFamily="34" charset="0"/>
              </a:rPr>
              <a:t>(έως15</a:t>
            </a:r>
            <a:r>
              <a:rPr lang="en-US" sz="6000" dirty="0" smtClean="0">
                <a:latin typeface="Arial" pitchFamily="34" charset="0"/>
                <a:cs typeface="Arial" pitchFamily="34" charset="0"/>
              </a:rPr>
              <a:t>0</a:t>
            </a:r>
            <a:r>
              <a:rPr lang="el-GR" sz="6000" dirty="0" smtClean="0">
                <a:latin typeface="Arial" pitchFamily="34" charset="0"/>
                <a:cs typeface="Arial" pitchFamily="34" charset="0"/>
              </a:rPr>
              <a:t>τμ) </a:t>
            </a:r>
            <a:endParaRPr lang="el-GR" sz="6000" dirty="0" smtClean="0">
              <a:solidFill>
                <a:schemeClr val="tx1"/>
              </a:solidFill>
              <a:latin typeface="Arial" pitchFamily="34" charset="0"/>
              <a:cs typeface="Arial" pitchFamily="34" charset="0"/>
            </a:endParaRPr>
          </a:p>
          <a:p>
            <a:r>
              <a:rPr lang="el-GR" sz="6000" dirty="0" smtClean="0">
                <a:solidFill>
                  <a:schemeClr val="tx1"/>
                </a:solidFill>
                <a:latin typeface="Arial" pitchFamily="34" charset="0"/>
                <a:cs typeface="Arial" pitchFamily="34" charset="0"/>
              </a:rPr>
              <a:t>Τουριστικές επαύλεις</a:t>
            </a:r>
            <a:r>
              <a:rPr lang="en-US" sz="6000" dirty="0" smtClean="0">
                <a:solidFill>
                  <a:schemeClr val="tx1"/>
                </a:solidFill>
                <a:latin typeface="Arial" pitchFamily="34" charset="0"/>
                <a:cs typeface="Arial" pitchFamily="34" charset="0"/>
              </a:rPr>
              <a:t>, </a:t>
            </a:r>
            <a:r>
              <a:rPr lang="el-GR" sz="6000" dirty="0" smtClean="0">
                <a:solidFill>
                  <a:schemeClr val="tx1"/>
                </a:solidFill>
                <a:latin typeface="Arial" pitchFamily="34" charset="0"/>
                <a:cs typeface="Arial" pitchFamily="34" charset="0"/>
              </a:rPr>
              <a:t>αυτοεξυπηρετούμενα τουριστικά καταλύματα, ενοικιαζόμενα δωμάτια, αγροτουριστικά καταλύματα (έως 200 τ.μ.)</a:t>
            </a:r>
          </a:p>
          <a:p>
            <a:r>
              <a:rPr lang="el-GR" sz="6000" dirty="0" smtClean="0">
                <a:solidFill>
                  <a:schemeClr val="tx1"/>
                </a:solidFill>
                <a:latin typeface="Arial" pitchFamily="34" charset="0"/>
                <a:cs typeface="Arial" pitchFamily="34" charset="0"/>
              </a:rPr>
              <a:t>Αθλητικές εγκαταστάσεις</a:t>
            </a:r>
          </a:p>
          <a:p>
            <a:r>
              <a:rPr lang="el-GR" sz="6000" b="1" dirty="0" smtClean="0">
                <a:solidFill>
                  <a:schemeClr val="tx1"/>
                </a:solidFill>
                <a:latin typeface="Arial" pitchFamily="34" charset="0"/>
                <a:cs typeface="Arial" pitchFamily="34" charset="0"/>
              </a:rPr>
              <a:t>Βιοτεχνίες χαμηλής όχλησης </a:t>
            </a:r>
            <a:r>
              <a:rPr lang="el-GR" sz="6000" dirty="0" smtClean="0">
                <a:solidFill>
                  <a:schemeClr val="tx1"/>
                </a:solidFill>
                <a:latin typeface="Arial" pitchFamily="34" charset="0"/>
                <a:cs typeface="Arial" pitchFamily="34" charset="0"/>
              </a:rPr>
              <a:t>με την προϋπόθεση ότι συνδέονται με την μεταποίηση τοπικών αγροτικών πρώτων υλών</a:t>
            </a:r>
          </a:p>
          <a:p>
            <a:endParaRPr lang="el-GR" sz="4800" dirty="0"/>
          </a:p>
        </p:txBody>
      </p:sp>
      <p:sp>
        <p:nvSpPr>
          <p:cNvPr id="6" name="Content Placeholder 5"/>
          <p:cNvSpPr>
            <a:spLocks noGrp="1"/>
          </p:cNvSpPr>
          <p:nvPr>
            <p:ph sz="quarter" idx="4"/>
          </p:nvPr>
        </p:nvSpPr>
        <p:spPr>
          <a:xfrm>
            <a:off x="3857620" y="1142984"/>
            <a:ext cx="3143272" cy="5214974"/>
          </a:xfrm>
        </p:spPr>
        <p:txBody>
          <a:bodyPr>
            <a:normAutofit lnSpcReduction="10000"/>
          </a:bodyPr>
          <a:lstStyle/>
          <a:p>
            <a:pPr>
              <a:buNone/>
            </a:pPr>
            <a:r>
              <a:rPr lang="el-GR" sz="1700" b="1" dirty="0" smtClean="0">
                <a:solidFill>
                  <a:srgbClr val="FF0000"/>
                </a:solidFill>
                <a:latin typeface="Arial" pitchFamily="34" charset="0"/>
                <a:cs typeface="Arial" pitchFamily="34" charset="0"/>
              </a:rPr>
              <a:t> </a:t>
            </a:r>
            <a:r>
              <a:rPr lang="en-US" sz="1700" b="1" dirty="0" smtClean="0">
                <a:solidFill>
                  <a:srgbClr val="FF0000"/>
                </a:solidFill>
                <a:latin typeface="Arial" pitchFamily="34" charset="0"/>
                <a:cs typeface="Arial" pitchFamily="34" charset="0"/>
              </a:rPr>
              <a:t>   </a:t>
            </a:r>
            <a:r>
              <a:rPr lang="el-GR" sz="1700" b="1" dirty="0" smtClean="0">
                <a:solidFill>
                  <a:srgbClr val="FF0000"/>
                </a:solidFill>
                <a:latin typeface="Arial" pitchFamily="34" charset="0"/>
                <a:cs typeface="Arial" pitchFamily="34" charset="0"/>
              </a:rPr>
              <a:t>Σε μη δασικά:   </a:t>
            </a:r>
          </a:p>
          <a:p>
            <a:pPr>
              <a:buNone/>
            </a:pPr>
            <a:r>
              <a:rPr lang="el-GR" sz="1700" dirty="0" smtClean="0">
                <a:latin typeface="Arial" pitchFamily="34" charset="0"/>
                <a:cs typeface="Arial" pitchFamily="34" charset="0"/>
              </a:rPr>
              <a:t>     Κατάτμηση και αρτιότητα των </a:t>
            </a:r>
            <a:r>
              <a:rPr lang="el-GR" sz="1700" dirty="0" smtClean="0">
                <a:latin typeface="Arial" pitchFamily="34" charset="0"/>
                <a:cs typeface="Arial" pitchFamily="34" charset="0"/>
              </a:rPr>
              <a:t>γηπέδων: </a:t>
            </a:r>
            <a:r>
              <a:rPr lang="el-GR" sz="1700" dirty="0" smtClean="0">
                <a:latin typeface="Arial" pitchFamily="34" charset="0"/>
                <a:cs typeface="Arial" pitchFamily="34" charset="0"/>
              </a:rPr>
              <a:t>6.000 τ.μ. Κατά τα λοιπά εφαρμόζεται η παρ. 1 του άρθρου 1 του από 24/31-5-1985 Π.Δ. </a:t>
            </a:r>
            <a:r>
              <a:rPr lang="el-GR" sz="1700" b="1" dirty="0" smtClean="0">
                <a:latin typeface="Arial" pitchFamily="34" charset="0"/>
                <a:cs typeface="Arial" pitchFamily="34" charset="0"/>
              </a:rPr>
              <a:t>(εκτός σχεδίου δόμηση) όπως ισχύει. </a:t>
            </a:r>
          </a:p>
          <a:p>
            <a:pPr>
              <a:buNone/>
            </a:pPr>
            <a:r>
              <a:rPr lang="el-GR" sz="1700" dirty="0" smtClean="0">
                <a:latin typeface="Arial" pitchFamily="34" charset="0"/>
                <a:cs typeface="Arial" pitchFamily="34" charset="0"/>
              </a:rPr>
              <a:t>     Κατ’ εξαίρεση, θεωρούνται άρτια και οικοδομήσιμα κατά παρέκκλιση, γήπεδα έκτασης τουλάχιστον 4.000 </a:t>
            </a:r>
            <a:r>
              <a:rPr lang="el-GR" sz="1700" dirty="0" err="1" smtClean="0">
                <a:latin typeface="Arial" pitchFamily="34" charset="0"/>
                <a:cs typeface="Arial" pitchFamily="34" charset="0"/>
              </a:rPr>
              <a:t>τ.μ</a:t>
            </a:r>
            <a:r>
              <a:rPr lang="el-GR" sz="1700" dirty="0" smtClean="0">
                <a:latin typeface="Arial" pitchFamily="34" charset="0"/>
                <a:cs typeface="Arial" pitchFamily="34" charset="0"/>
              </a:rPr>
              <a:t>., τα οποία, κατά την </a:t>
            </a:r>
            <a:r>
              <a:rPr lang="el-GR" sz="1700" dirty="0" err="1" smtClean="0">
                <a:latin typeface="Arial" pitchFamily="34" charset="0"/>
                <a:cs typeface="Arial" pitchFamily="34" charset="0"/>
              </a:rPr>
              <a:t>ημ</a:t>
            </a:r>
            <a:r>
              <a:rPr lang="el-GR" sz="1700" dirty="0" smtClean="0">
                <a:latin typeface="Arial" pitchFamily="34" charset="0"/>
                <a:cs typeface="Arial" pitchFamily="34" charset="0"/>
              </a:rPr>
              <a:t>/νια δημοσίευσης του ΣΧΟΟΑΠ σε ΦΕΚ, θεωρούνται άρτια και οικοδομήσιμα, σύμφωνα με τις οικείες πολεοδομικές διατάξεις.</a:t>
            </a:r>
          </a:p>
          <a:p>
            <a:pPr>
              <a:buNone/>
            </a:pPr>
            <a:r>
              <a:rPr lang="el-GR" sz="1700" b="1" dirty="0" smtClean="0">
                <a:solidFill>
                  <a:srgbClr val="FF0000"/>
                </a:solidFill>
                <a:latin typeface="Arial" pitchFamily="34" charset="0"/>
                <a:cs typeface="Arial" pitchFamily="34" charset="0"/>
              </a:rPr>
              <a:t> </a:t>
            </a:r>
            <a:endParaRPr lang="el-GR" sz="1700" dirty="0" smtClean="0">
              <a:solidFill>
                <a:schemeClr val="tx1"/>
              </a:solidFill>
              <a:latin typeface="Arial" pitchFamily="34" charset="0"/>
              <a:cs typeface="Arial" pitchFamily="34" charset="0"/>
            </a:endParaRPr>
          </a:p>
          <a:p>
            <a:endParaRPr lang="el-GR" sz="1200" b="1" u="sng" dirty="0" smtClean="0">
              <a:solidFill>
                <a:srgbClr val="FF0000"/>
              </a:solidFill>
              <a:latin typeface="Arial" pitchFamily="34" charset="0"/>
              <a:cs typeface="Arial" pitchFamily="34" charset="0"/>
            </a:endParaRPr>
          </a:p>
          <a:p>
            <a:endParaRPr lang="el-GR" sz="1200" b="1" u="sng" dirty="0">
              <a:solidFill>
                <a:srgbClr val="FF0000"/>
              </a:solidFill>
              <a:latin typeface="Arial" pitchFamily="34" charset="0"/>
              <a:cs typeface="Arial" pitchFamily="34" charset="0"/>
            </a:endParaRPr>
          </a:p>
        </p:txBody>
      </p:sp>
      <p:sp>
        <p:nvSpPr>
          <p:cNvPr id="7" name="Text Placeholder 3"/>
          <p:cNvSpPr txBox="1">
            <a:spLocks/>
          </p:cNvSpPr>
          <p:nvPr/>
        </p:nvSpPr>
        <p:spPr>
          <a:xfrm>
            <a:off x="7000892" y="785794"/>
            <a:ext cx="192882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715140" y="1214422"/>
            <a:ext cx="2286016" cy="4357718"/>
          </a:xfrm>
          <a:prstGeom prst="rect">
            <a:avLst/>
          </a:prstGeom>
        </p:spPr>
        <p:txBody>
          <a:bodyPr vert="horz">
            <a:normAutofit fontScale="92500" lnSpcReduction="1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Μέγιστος αριθμός ορόφων των κτιρίων ένας (1) με ύψος κτιρίου 4μ. συν στέγη</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Οι τουριστικές εγκαταστάσεις </a:t>
            </a:r>
            <a:r>
              <a:rPr lang="en-US" sz="1700" dirty="0" smtClean="0">
                <a:latin typeface="Arial" pitchFamily="34" charset="0"/>
                <a:cs typeface="Arial" pitchFamily="34" charset="0"/>
              </a:rPr>
              <a:t> </a:t>
            </a:r>
            <a:r>
              <a:rPr lang="el-GR" sz="1700" dirty="0" smtClean="0">
                <a:latin typeface="Arial" pitchFamily="34" charset="0"/>
                <a:cs typeface="Arial" pitchFamily="34" charset="0"/>
              </a:rPr>
              <a:t>να κατασκευάζονται υπό την μορφή οικισμών </a:t>
            </a:r>
            <a:r>
              <a:rPr lang="el-GR" sz="1700" b="1" dirty="0" smtClean="0">
                <a:latin typeface="Arial" pitchFamily="34" charset="0"/>
                <a:cs typeface="Arial" pitchFamily="34" charset="0"/>
              </a:rPr>
              <a:t>(</a:t>
            </a:r>
            <a:r>
              <a:rPr lang="en-US" sz="1700" b="1" dirty="0" smtClean="0">
                <a:latin typeface="Arial" pitchFamily="34" charset="0"/>
                <a:cs typeface="Arial" pitchFamily="34" charset="0"/>
              </a:rPr>
              <a:t>bungalows)</a:t>
            </a:r>
            <a:endParaRPr kumimoji="0" lang="el-GR" sz="1700" b="1" i="0"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Κατά τα λοιπά ισχύει το από 24/31-5-1985 Π.Δ. και το από 6-10-1978 Π.Δ., όπως τροποποιήθηκαν και ισχύουν </a:t>
            </a:r>
            <a:r>
              <a:rPr lang="el-GR" sz="1700" b="1" dirty="0" smtClean="0">
                <a:latin typeface="Arial" pitchFamily="34" charset="0"/>
                <a:cs typeface="Arial" pitchFamily="34" charset="0"/>
              </a:rPr>
              <a:t>(εκτός σχεδίου δόμηση)</a:t>
            </a:r>
            <a:endParaRPr kumimoji="0" lang="el-GR" sz="17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
        <p:nvSpPr>
          <p:cNvPr id="10" name="Title 1"/>
          <p:cNvSpPr txBox="1">
            <a:spLocks/>
          </p:cNvSpPr>
          <p:nvPr/>
        </p:nvSpPr>
        <p:spPr>
          <a:xfrm>
            <a:off x="214282" y="0"/>
            <a:ext cx="8435280" cy="41851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Π2: Οργάνωση χρήσεων γης και προστασία</a:t>
            </a:r>
            <a:r>
              <a:rPr kumimoji="0" lang="el-GR" sz="2000" b="0" i="0" u="none" strike="noStrike" kern="1200" cap="none" spc="0" normalizeH="0" noProof="0" dirty="0" smtClean="0">
                <a:ln>
                  <a:noFill/>
                </a:ln>
                <a:solidFill>
                  <a:schemeClr val="bg1"/>
                </a:solidFill>
                <a:effectLst/>
                <a:uLnTx/>
                <a:uFillTx/>
                <a:latin typeface="Arial" pitchFamily="34" charset="0"/>
                <a:ea typeface="+mj-ea"/>
                <a:cs typeface="Arial" pitchFamily="34" charset="0"/>
              </a:rPr>
              <a:t> περιβάλλοντος</a:t>
            </a:r>
            <a:endParaRPr kumimoji="0" lang="el-GR" sz="2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435280" cy="452568"/>
          </a:xfrm>
        </p:spPr>
        <p:txBody>
          <a:bodyPr>
            <a:noAutofit/>
          </a:bodyPr>
          <a:lstStyle/>
          <a:p>
            <a:pPr algn="l"/>
            <a:r>
              <a:rPr lang="el-GR" sz="2000" dirty="0" smtClean="0">
                <a:latin typeface="Arial" pitchFamily="34" charset="0"/>
                <a:cs typeface="Arial" pitchFamily="34" charset="0"/>
              </a:rPr>
              <a:t>Π.Ε.Π. 2: Χώροι αρχαιολογικού – ιστορικού ενδιαφέροντος</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14282" y="714356"/>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4030706" y="714356"/>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0" y="1000108"/>
            <a:ext cx="4357686" cy="6143668"/>
          </a:xfrm>
        </p:spPr>
        <p:txBody>
          <a:bodyPr>
            <a:noAutofit/>
          </a:bodyPr>
          <a:lstStyle/>
          <a:p>
            <a:pPr>
              <a:buNone/>
            </a:pPr>
            <a:r>
              <a:rPr lang="el-GR" sz="1500" b="1" u="sng" dirty="0" smtClean="0">
                <a:solidFill>
                  <a:srgbClr val="FF0000"/>
                </a:solidFill>
                <a:latin typeface="Arial" pitchFamily="34" charset="0"/>
                <a:cs typeface="Arial" pitchFamily="34" charset="0"/>
              </a:rPr>
              <a:t>Περιοχές με στοιχείο Α1 (ζώνη απόλυτης προστασίας σημαντικών μνημείων)</a:t>
            </a:r>
          </a:p>
          <a:p>
            <a:pPr>
              <a:buNone/>
            </a:pPr>
            <a:r>
              <a:rPr lang="el-GR" sz="1500" dirty="0" smtClean="0">
                <a:latin typeface="Arial" pitchFamily="34" charset="0"/>
                <a:cs typeface="Arial" pitchFamily="34" charset="0"/>
              </a:rPr>
              <a:t>    </a:t>
            </a:r>
            <a:r>
              <a:rPr lang="el-GR" sz="1500" u="sng" dirty="0" smtClean="0">
                <a:latin typeface="Arial" pitchFamily="34" charset="0"/>
                <a:cs typeface="Arial" pitchFamily="34" charset="0"/>
              </a:rPr>
              <a:t>Περιοχές ισχύος</a:t>
            </a:r>
            <a:r>
              <a:rPr lang="el-GR" sz="1500" u="sng" dirty="0" smtClean="0">
                <a:latin typeface="Arial" pitchFamily="34" charset="0"/>
                <a:cs typeface="Arial" pitchFamily="34" charset="0"/>
              </a:rPr>
              <a:t>: </a:t>
            </a:r>
            <a:r>
              <a:rPr lang="el-GR" sz="1500" dirty="0" smtClean="0">
                <a:latin typeface="Arial" pitchFamily="34" charset="0"/>
                <a:cs typeface="Arial" pitchFamily="34" charset="0"/>
              </a:rPr>
              <a:t>150 μ. περιμετρικά Ρωμαϊκού Υδραγωγείου Πασπαλά, Βυζαντινού ναού Ταξιάρχη Κάτω Τρίτους και Παλαιοχριστιανικής Παναγιάς </a:t>
            </a:r>
            <a:r>
              <a:rPr lang="el-GR" sz="1500" dirty="0" err="1" smtClean="0">
                <a:latin typeface="Arial" pitchFamily="34" charset="0"/>
                <a:cs typeface="Arial" pitchFamily="34" charset="0"/>
              </a:rPr>
              <a:t>Ένθρονου</a:t>
            </a:r>
            <a:endParaRPr lang="el-GR" sz="1500" dirty="0" smtClean="0">
              <a:latin typeface="Arial" pitchFamily="34" charset="0"/>
              <a:cs typeface="Arial" pitchFamily="34" charset="0"/>
            </a:endParaRPr>
          </a:p>
          <a:p>
            <a:r>
              <a:rPr lang="el-GR" sz="1500" dirty="0" smtClean="0">
                <a:latin typeface="Arial" pitchFamily="34" charset="0"/>
                <a:cs typeface="Arial" pitchFamily="34" charset="0"/>
              </a:rPr>
              <a:t>Απαγορεύεται οποιαδήποτε δόμηση ή κατασκευή, καθώς και η αλλοίωση του εδάφους και του τοπίου της ζώνης επιρροής των μνημείων</a:t>
            </a:r>
          </a:p>
          <a:p>
            <a:r>
              <a:rPr lang="el-GR" sz="1500" b="1" u="sng" dirty="0" smtClean="0">
                <a:solidFill>
                  <a:srgbClr val="FF0000"/>
                </a:solidFill>
                <a:latin typeface="Arial" pitchFamily="34" charset="0"/>
                <a:cs typeface="Arial" pitchFamily="34" charset="0"/>
              </a:rPr>
              <a:t>Περιοχή με στοιχείο Α2 (αρχ. χώρος </a:t>
            </a:r>
            <a:r>
              <a:rPr lang="el-GR" sz="1500" b="1" u="sng" dirty="0" err="1" smtClean="0">
                <a:solidFill>
                  <a:srgbClr val="FF0000"/>
                </a:solidFill>
                <a:latin typeface="Arial" pitchFamily="34" charset="0"/>
                <a:cs typeface="Arial" pitchFamily="34" charset="0"/>
              </a:rPr>
              <a:t>Λάρσου</a:t>
            </a:r>
            <a:r>
              <a:rPr lang="el-GR" sz="1500" b="1" u="sng" dirty="0" smtClean="0">
                <a:solidFill>
                  <a:srgbClr val="FF0000"/>
                </a:solidFill>
                <a:latin typeface="Arial" pitchFamily="34" charset="0"/>
                <a:cs typeface="Arial" pitchFamily="34" charset="0"/>
              </a:rPr>
              <a:t>)</a:t>
            </a:r>
          </a:p>
          <a:p>
            <a:r>
              <a:rPr lang="el-GR" sz="1500" dirty="0" smtClean="0">
                <a:solidFill>
                  <a:schemeClr val="tx1"/>
                </a:solidFill>
                <a:latin typeface="Arial" pitchFamily="34" charset="0"/>
                <a:cs typeface="Arial" pitchFamily="34" charset="0"/>
              </a:rPr>
              <a:t>Κατοικία (έως 150 τ.μ.)</a:t>
            </a:r>
          </a:p>
          <a:p>
            <a:r>
              <a:rPr lang="el-GR" sz="1500" dirty="0" smtClean="0">
                <a:solidFill>
                  <a:schemeClr val="tx1"/>
                </a:solidFill>
                <a:latin typeface="Arial" pitchFamily="34" charset="0"/>
                <a:cs typeface="Arial" pitchFamily="34" charset="0"/>
              </a:rPr>
              <a:t>Αγροτικές αποθήκες (έως 50 τ.μ.)</a:t>
            </a:r>
          </a:p>
          <a:p>
            <a:r>
              <a:rPr lang="el-GR" sz="1500" dirty="0" smtClean="0">
                <a:latin typeface="Arial" pitchFamily="34" charset="0"/>
                <a:cs typeface="Arial" pitchFamily="34" charset="0"/>
              </a:rPr>
              <a:t>Αναψυκτήρια (έως 100 τ.μ.)</a:t>
            </a:r>
            <a:endParaRPr lang="el-GR" sz="1500" dirty="0" smtClean="0">
              <a:solidFill>
                <a:schemeClr val="tx1"/>
              </a:solidFill>
              <a:latin typeface="Arial" pitchFamily="34" charset="0"/>
              <a:cs typeface="Arial" pitchFamily="34" charset="0"/>
            </a:endParaRPr>
          </a:p>
          <a:p>
            <a:r>
              <a:rPr lang="el-GR" sz="1500" dirty="0" smtClean="0">
                <a:solidFill>
                  <a:schemeClr val="tx1"/>
                </a:solidFill>
                <a:latin typeface="Arial" pitchFamily="34" charset="0"/>
                <a:cs typeface="Arial" pitchFamily="34" charset="0"/>
              </a:rPr>
              <a:t>Αντλητικές εγκαταστάσεις, φρέατα, υδοατοδεξαμενές, πλην των υδατοδεξαμενών επί υποστηλωμάτων</a:t>
            </a:r>
          </a:p>
          <a:p>
            <a:r>
              <a:rPr lang="el-GR" sz="1500" dirty="0" smtClean="0">
                <a:solidFill>
                  <a:schemeClr val="tx1"/>
                </a:solidFill>
                <a:latin typeface="Arial" pitchFamily="34" charset="0"/>
                <a:cs typeface="Arial" pitchFamily="34" charset="0"/>
              </a:rPr>
              <a:t>Κτίρια και εγκαταστάσεις κοινής ωφέλειας</a:t>
            </a:r>
          </a:p>
          <a:p>
            <a:r>
              <a:rPr lang="el-GR" sz="1500" b="1" u="sng" dirty="0" smtClean="0">
                <a:solidFill>
                  <a:srgbClr val="FF0000"/>
                </a:solidFill>
                <a:latin typeface="Arial" pitchFamily="34" charset="0"/>
                <a:cs typeface="Arial" pitchFamily="34" charset="0"/>
              </a:rPr>
              <a:t>Περιοχή με στοιχείο Α3 (Ρωμαϊκό Υδραγωγείο Πασπαλά)</a:t>
            </a:r>
          </a:p>
          <a:p>
            <a:r>
              <a:rPr lang="el-GR" sz="1500" dirty="0" smtClean="0">
                <a:latin typeface="Arial" pitchFamily="34" charset="0"/>
                <a:cs typeface="Arial" pitchFamily="34" charset="0"/>
              </a:rPr>
              <a:t>Αγροτικές αποθήκες (έως 50 </a:t>
            </a:r>
            <a:r>
              <a:rPr lang="el-GR" sz="1500" dirty="0" err="1" smtClean="0">
                <a:latin typeface="Arial" pitchFamily="34" charset="0"/>
                <a:cs typeface="Arial" pitchFamily="34" charset="0"/>
              </a:rPr>
              <a:t>τ.μ</a:t>
            </a:r>
            <a:r>
              <a:rPr lang="el-GR" sz="1500" dirty="0" smtClean="0">
                <a:latin typeface="Arial" pitchFamily="34" charset="0"/>
                <a:cs typeface="Arial" pitchFamily="34" charset="0"/>
              </a:rPr>
              <a:t>.)</a:t>
            </a:r>
            <a:endParaRPr lang="el-GR" sz="1500" dirty="0">
              <a:latin typeface="Arial" pitchFamily="34" charset="0"/>
              <a:cs typeface="Arial" pitchFamily="34" charset="0"/>
            </a:endParaRPr>
          </a:p>
        </p:txBody>
      </p:sp>
      <p:sp>
        <p:nvSpPr>
          <p:cNvPr id="6" name="Content Placeholder 5"/>
          <p:cNvSpPr>
            <a:spLocks noGrp="1"/>
          </p:cNvSpPr>
          <p:nvPr>
            <p:ph sz="quarter" idx="4"/>
          </p:nvPr>
        </p:nvSpPr>
        <p:spPr>
          <a:xfrm>
            <a:off x="4000496" y="1071546"/>
            <a:ext cx="2648937" cy="5437689"/>
          </a:xfrm>
        </p:spPr>
        <p:txBody>
          <a:bodyPr>
            <a:normAutofit lnSpcReduction="10000"/>
          </a:bodyPr>
          <a:lstStyle/>
          <a:p>
            <a:pPr>
              <a:spcBef>
                <a:spcPts val="0"/>
              </a:spcBef>
              <a:spcAft>
                <a:spcPts val="600"/>
              </a:spcAft>
            </a:pPr>
            <a:r>
              <a:rPr lang="el-GR" sz="1600" dirty="0" smtClean="0">
                <a:latin typeface="Arial" pitchFamily="34" charset="0"/>
                <a:cs typeface="Arial" pitchFamily="34" charset="0"/>
              </a:rPr>
              <a:t>Κατάτμηση και αρτιότητα των </a:t>
            </a:r>
            <a:r>
              <a:rPr lang="el-GR" sz="1600" dirty="0" smtClean="0">
                <a:latin typeface="Arial" pitchFamily="34" charset="0"/>
                <a:cs typeface="Arial" pitchFamily="34" charset="0"/>
              </a:rPr>
              <a:t>γηπέδων: </a:t>
            </a:r>
            <a:r>
              <a:rPr lang="el-GR" sz="1600" dirty="0" smtClean="0">
                <a:latin typeface="Arial" pitchFamily="34" charset="0"/>
                <a:cs typeface="Arial" pitchFamily="34" charset="0"/>
              </a:rPr>
              <a:t>6.000 τ.μ. Κατά τα λοιπά εφαρμόζεται η παρ. 1 του άρθρου 1 του από 24/31-5-1985 Π.Δ. (εκτός σχεδίου δόμηση) όπως ισχύει.</a:t>
            </a:r>
          </a:p>
          <a:p>
            <a:pPr>
              <a:spcBef>
                <a:spcPts val="0"/>
              </a:spcBef>
              <a:spcAft>
                <a:spcPts val="600"/>
              </a:spcAft>
            </a:pPr>
            <a:r>
              <a:rPr lang="el-GR" sz="1600" dirty="0" smtClean="0">
                <a:latin typeface="Arial" pitchFamily="34" charset="0"/>
                <a:cs typeface="Arial" pitchFamily="34" charset="0"/>
              </a:rPr>
              <a:t> Κατ’ εξαίρεση, θεωρούνται άρτια και οικοδομήσιμα κατά παρέκκλιση, γήπεδα έκτασης τουλάχιστον 4.000 </a:t>
            </a:r>
            <a:r>
              <a:rPr lang="el-GR" sz="1600" dirty="0" err="1" smtClean="0">
                <a:latin typeface="Arial" pitchFamily="34" charset="0"/>
                <a:cs typeface="Arial" pitchFamily="34" charset="0"/>
              </a:rPr>
              <a:t>τ.μ</a:t>
            </a:r>
            <a:r>
              <a:rPr lang="el-GR" sz="1600" dirty="0" smtClean="0">
                <a:latin typeface="Arial" pitchFamily="34" charset="0"/>
                <a:cs typeface="Arial" pitchFamily="34" charset="0"/>
              </a:rPr>
              <a:t>., τα οποία, κατά την </a:t>
            </a:r>
            <a:r>
              <a:rPr lang="el-GR" sz="1600" dirty="0" err="1" smtClean="0">
                <a:latin typeface="Arial" pitchFamily="34" charset="0"/>
                <a:cs typeface="Arial" pitchFamily="34" charset="0"/>
              </a:rPr>
              <a:t>ημ</a:t>
            </a:r>
            <a:r>
              <a:rPr lang="el-GR" sz="1600" dirty="0" smtClean="0">
                <a:latin typeface="Arial" pitchFamily="34" charset="0"/>
                <a:cs typeface="Arial" pitchFamily="34" charset="0"/>
              </a:rPr>
              <a:t>/νια δημοσίευσης του ΣΧΟΟΑΠ σε ΦΕΚ, θεωρούνται άρτια και οικοδομήσιμα, σύμφωνα με τις οικείες πολεοδομικές διατάξεις.</a:t>
            </a:r>
            <a:endParaRPr lang="el-GR" sz="1600" b="1" u="sng" dirty="0" smtClean="0">
              <a:solidFill>
                <a:srgbClr val="FF0000"/>
              </a:solidFill>
              <a:latin typeface="Arial" pitchFamily="34" charset="0"/>
              <a:cs typeface="Arial" pitchFamily="34" charset="0"/>
            </a:endParaRPr>
          </a:p>
          <a:p>
            <a:endParaRPr lang="el-GR" sz="1200" b="1" u="sng" dirty="0">
              <a:solidFill>
                <a:srgbClr val="FF0000"/>
              </a:solidFill>
            </a:endParaRPr>
          </a:p>
        </p:txBody>
      </p:sp>
      <p:sp>
        <p:nvSpPr>
          <p:cNvPr id="7" name="Text Placeholder 3"/>
          <p:cNvSpPr txBox="1">
            <a:spLocks/>
          </p:cNvSpPr>
          <p:nvPr/>
        </p:nvSpPr>
        <p:spPr>
          <a:xfrm>
            <a:off x="6786578" y="714356"/>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515044" y="1287000"/>
            <a:ext cx="2448272" cy="5213834"/>
          </a:xfrm>
          <a:prstGeom prst="rect">
            <a:avLst/>
          </a:prstGeom>
        </p:spPr>
        <p:txBody>
          <a:bodyPr vert="horz" numCol="1">
            <a:normAutofit lnSpcReduction="10000"/>
          </a:bodyPr>
          <a:lstStyle/>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Μέγιστος αριθμός ορόφων των κτιρίων ένας (1) με ύψος κτιρίου 4μ. </a:t>
            </a:r>
            <a:r>
              <a:rPr lang="el-GR" sz="1600" dirty="0" err="1" smtClean="0">
                <a:latin typeface="Arial" pitchFamily="34" charset="0"/>
                <a:cs typeface="Arial" pitchFamily="34" charset="0"/>
              </a:rPr>
              <a:t>συμπερι</a:t>
            </a:r>
            <a:r>
              <a:rPr lang="el-GR" sz="1600" dirty="0" smtClean="0">
                <a:latin typeface="Arial" pitchFamily="34" charset="0"/>
                <a:cs typeface="Arial" pitchFamily="34" charset="0"/>
              </a:rPr>
              <a:t>-λαμβανομένης της στέγης</a:t>
            </a:r>
          </a:p>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Απαγορεύεται η κατεδάφιση και η κάθε είδους καταστροφή ή αλλοίωση των παραδοσιακών λιθόκτιστων κτισμάτων που απαντώνται στην ύπαιθρο.</a:t>
            </a:r>
          </a:p>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Κατά τα λοιπά ισχύει το από 24/31-5-1985 Π.Δ και το από 6-10-1978 Π.Δ., όπως τροποποιήθηκαν και ισχύουν</a:t>
            </a:r>
            <a:endParaRPr kumimoji="0" lang="el-GR"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435280" cy="524006"/>
          </a:xfrm>
        </p:spPr>
        <p:txBody>
          <a:bodyPr>
            <a:noAutofit/>
          </a:bodyPr>
          <a:lstStyle/>
          <a:p>
            <a:pPr algn="l"/>
            <a:r>
              <a:rPr lang="el-GR" sz="2000" dirty="0" smtClean="0">
                <a:latin typeface="Arial" pitchFamily="34" charset="0"/>
                <a:cs typeface="Arial" pitchFamily="34" charset="0"/>
              </a:rPr>
              <a:t>Π.Ε.Π. 3: Προστασίας ποταμών, υδατορεμάτων κ.λπ.</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85720" y="642918"/>
            <a:ext cx="3168352" cy="279722"/>
          </a:xfrm>
        </p:spPr>
        <p:txBody>
          <a:bodyPr/>
          <a:lstStyle/>
          <a:p>
            <a:r>
              <a:rPr lang="el-GR" sz="1300" cap="none" dirty="0" smtClean="0"/>
              <a:t>Επιτρ. Χρήσεις</a:t>
            </a:r>
            <a:endParaRPr lang="el-GR" sz="1300" dirty="0"/>
          </a:p>
        </p:txBody>
      </p:sp>
      <p:sp>
        <p:nvSpPr>
          <p:cNvPr id="5" name="Content Placeholder 4"/>
          <p:cNvSpPr>
            <a:spLocks noGrp="1"/>
          </p:cNvSpPr>
          <p:nvPr>
            <p:ph sz="quarter" idx="2"/>
          </p:nvPr>
        </p:nvSpPr>
        <p:spPr>
          <a:xfrm>
            <a:off x="-142908" y="1000108"/>
            <a:ext cx="4714876" cy="5857892"/>
          </a:xfrm>
        </p:spPr>
        <p:txBody>
          <a:bodyPr>
            <a:normAutofit fontScale="25000" lnSpcReduction="20000"/>
          </a:bodyPr>
          <a:lstStyle/>
          <a:p>
            <a:pPr>
              <a:spcBef>
                <a:spcPts val="600"/>
              </a:spcBef>
            </a:pPr>
            <a:r>
              <a:rPr lang="el-GR" sz="6400" dirty="0" smtClean="0">
                <a:latin typeface="Arial" pitchFamily="34" charset="0"/>
                <a:cs typeface="Arial" pitchFamily="34" charset="0"/>
              </a:rPr>
              <a:t>Ορίζεται ζώνη προστασίας 20μ. εκατέρωθεν των </a:t>
            </a:r>
            <a:r>
              <a:rPr lang="el-GR" sz="6400" dirty="0" err="1" smtClean="0">
                <a:latin typeface="Arial" pitchFamily="34" charset="0"/>
                <a:cs typeface="Arial" pitchFamily="34" charset="0"/>
              </a:rPr>
              <a:t>όχθεων</a:t>
            </a:r>
            <a:r>
              <a:rPr lang="el-GR" sz="6400" dirty="0" smtClean="0">
                <a:latin typeface="Arial" pitchFamily="34" charset="0"/>
                <a:cs typeface="Arial" pitchFamily="34" charset="0"/>
              </a:rPr>
              <a:t> όλων των υδατορεμάτων ανεξαρτήτως μεγέθους για την προστασία των παρόχθιων οικοσυστημάτων και την αποφυγή των </a:t>
            </a:r>
            <a:r>
              <a:rPr lang="el-GR" sz="6400" dirty="0" err="1" smtClean="0">
                <a:latin typeface="Arial" pitchFamily="34" charset="0"/>
                <a:cs typeface="Arial" pitchFamily="34" charset="0"/>
              </a:rPr>
              <a:t>πλημμυρικών</a:t>
            </a:r>
            <a:r>
              <a:rPr lang="el-GR" sz="6400" dirty="0" smtClean="0">
                <a:latin typeface="Arial" pitchFamily="34" charset="0"/>
                <a:cs typeface="Arial" pitchFamily="34" charset="0"/>
              </a:rPr>
              <a:t> φαινομένων</a:t>
            </a:r>
          </a:p>
          <a:p>
            <a:pPr>
              <a:spcBef>
                <a:spcPts val="600"/>
              </a:spcBef>
            </a:pPr>
            <a:r>
              <a:rPr lang="el-GR" sz="6400" dirty="0" smtClean="0">
                <a:latin typeface="Arial" pitchFamily="34" charset="0"/>
                <a:cs typeface="Arial" pitchFamily="34" charset="0"/>
              </a:rPr>
              <a:t>Εντός αυτής απαγορεύεται οποιαδήποτε δόμηση, εάν δεν έχει γίνει οριοθέτηση του υδατορέματος, σύμφωνα με την κείμενη νομοθεσία, </a:t>
            </a:r>
            <a:r>
              <a:rPr lang="en-US" sz="6400" dirty="0" smtClean="0">
                <a:latin typeface="Arial" pitchFamily="34" charset="0"/>
                <a:cs typeface="Arial" pitchFamily="34" charset="0"/>
              </a:rPr>
              <a:t>       </a:t>
            </a:r>
            <a:r>
              <a:rPr lang="el-GR" sz="6400" u="sng" dirty="0" smtClean="0">
                <a:latin typeface="Arial" pitchFamily="34" charset="0"/>
                <a:cs typeface="Arial" pitchFamily="34" charset="0"/>
              </a:rPr>
              <a:t>με εξαίρεση</a:t>
            </a:r>
            <a:r>
              <a:rPr lang="el-GR" sz="6400" dirty="0" smtClean="0">
                <a:latin typeface="Arial" pitchFamily="34" charset="0"/>
                <a:cs typeface="Arial" pitchFamily="34" charset="0"/>
              </a:rPr>
              <a:t>:</a:t>
            </a:r>
          </a:p>
          <a:p>
            <a:pPr lvl="0">
              <a:spcBef>
                <a:spcPts val="600"/>
              </a:spcBef>
            </a:pPr>
            <a:r>
              <a:rPr lang="el-GR" sz="6400" dirty="0" smtClean="0">
                <a:latin typeface="Arial" pitchFamily="34" charset="0"/>
                <a:cs typeface="Arial" pitchFamily="34" charset="0"/>
              </a:rPr>
              <a:t>Εργασίες άρσης προσχώσεων, καθαρισμού κοίτης, συντήρησης και αποκατάστασης καθώς και η επισκευή υφισταμένων αντιπλημμυρικών έργων</a:t>
            </a:r>
          </a:p>
          <a:p>
            <a:pPr lvl="0">
              <a:spcBef>
                <a:spcPts val="600"/>
              </a:spcBef>
            </a:pPr>
            <a:r>
              <a:rPr lang="el-GR" sz="6400" dirty="0" smtClean="0">
                <a:latin typeface="Arial" pitchFamily="34" charset="0"/>
                <a:cs typeface="Arial" pitchFamily="34" charset="0"/>
              </a:rPr>
              <a:t>Εργασίες καθαίρεσης αυθαίρετων κατασκευών</a:t>
            </a:r>
          </a:p>
          <a:p>
            <a:pPr lvl="0">
              <a:spcBef>
                <a:spcPts val="600"/>
              </a:spcBef>
            </a:pPr>
            <a:r>
              <a:rPr lang="el-GR" sz="6400" dirty="0" smtClean="0">
                <a:latin typeface="Arial" pitchFamily="34" charset="0"/>
                <a:cs typeface="Arial" pitchFamily="34" charset="0"/>
              </a:rPr>
              <a:t>Κατασκευή μικρών φραγμάτων, λιμνοδεξαμενών και υδροληψιών αυτών καθώς και αναβαθμών συγκράτησης φερτών υλών στις ορεινές κοίτες.</a:t>
            </a:r>
          </a:p>
          <a:p>
            <a:pPr lvl="0">
              <a:spcBef>
                <a:spcPts val="600"/>
              </a:spcBef>
            </a:pPr>
            <a:r>
              <a:rPr lang="el-GR" sz="6400" dirty="0" smtClean="0">
                <a:latin typeface="Arial" pitchFamily="34" charset="0"/>
                <a:cs typeface="Arial" pitchFamily="34" charset="0"/>
              </a:rPr>
              <a:t>Νέες γέφυρες ή </a:t>
            </a:r>
            <a:r>
              <a:rPr lang="el-GR" sz="6400" dirty="0" smtClean="0">
                <a:latin typeface="Arial" pitchFamily="34" charset="0"/>
                <a:cs typeface="Arial" pitchFamily="34" charset="0"/>
              </a:rPr>
              <a:t>αντικατάσταση </a:t>
            </a:r>
            <a:r>
              <a:rPr lang="el-GR" sz="6400" dirty="0" smtClean="0">
                <a:latin typeface="Arial" pitchFamily="34" charset="0"/>
                <a:cs typeface="Arial" pitchFamily="34" charset="0"/>
              </a:rPr>
              <a:t>υφισταμένων με τα συναφή έργα, καθώς και έργα προστασίας θεμελιώσεων γεφυρών.</a:t>
            </a:r>
          </a:p>
          <a:p>
            <a:pPr lvl="0">
              <a:spcBef>
                <a:spcPts val="600"/>
              </a:spcBef>
            </a:pPr>
            <a:r>
              <a:rPr lang="el-GR" sz="6400" dirty="0" smtClean="0">
                <a:latin typeface="Arial" pitchFamily="34" charset="0"/>
                <a:cs typeface="Arial" pitchFamily="34" charset="0"/>
              </a:rPr>
              <a:t>Έργα υποδομής που δεν επηρεάζουν την υφιστάμενη φυσική ή διαμορφωμένη κοίτη του υδατορέματος.</a:t>
            </a:r>
          </a:p>
          <a:p>
            <a:pPr>
              <a:spcBef>
                <a:spcPts val="600"/>
              </a:spcBef>
            </a:pPr>
            <a:r>
              <a:rPr lang="el-GR" sz="6400" dirty="0" smtClean="0">
                <a:latin typeface="Arial" pitchFamily="34" charset="0"/>
                <a:cs typeface="Arial" pitchFamily="34" charset="0"/>
              </a:rPr>
              <a:t>Κατασκευή έργων Εθνικής Άμυνας ή αντιμετώπισης φυσικών </a:t>
            </a:r>
            <a:r>
              <a:rPr lang="el-GR" sz="6000" dirty="0" smtClean="0">
                <a:latin typeface="Arial" pitchFamily="34" charset="0"/>
                <a:cs typeface="Arial" pitchFamily="34" charset="0"/>
              </a:rPr>
              <a:t>καταστροφών </a:t>
            </a:r>
            <a:endParaRPr lang="el-GR" sz="6000" dirty="0" smtClean="0">
              <a:solidFill>
                <a:schemeClr val="tx1"/>
              </a:solidFill>
              <a:latin typeface="Arial" pitchFamily="34" charset="0"/>
              <a:cs typeface="Arial" pitchFamily="34" charset="0"/>
            </a:endParaRPr>
          </a:p>
          <a:p>
            <a:endParaRPr lang="el-GR" sz="4800" dirty="0"/>
          </a:p>
        </p:txBody>
      </p:sp>
      <p:sp>
        <p:nvSpPr>
          <p:cNvPr id="9" name="Text Placeholder 3"/>
          <p:cNvSpPr txBox="1">
            <a:spLocks/>
          </p:cNvSpPr>
          <p:nvPr/>
        </p:nvSpPr>
        <p:spPr>
          <a:xfrm>
            <a:off x="4786314" y="642918"/>
            <a:ext cx="435768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Λοιπές</a:t>
            </a:r>
            <a:r>
              <a:rPr lang="el-GR" sz="1300" b="1" dirty="0" smtClean="0">
                <a:solidFill>
                  <a:schemeClr val="tx1">
                    <a:tint val="95000"/>
                  </a:schemeClr>
                </a:solidFill>
              </a:rPr>
              <a:t>  δράσεις  προστασίας  του περιβάλλοντος</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0" name="Content Placeholder 5"/>
          <p:cNvSpPr txBox="1">
            <a:spLocks/>
          </p:cNvSpPr>
          <p:nvPr/>
        </p:nvSpPr>
        <p:spPr>
          <a:xfrm>
            <a:off x="4786314" y="1000108"/>
            <a:ext cx="4214842" cy="5559054"/>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noProof="0" dirty="0" smtClean="0">
                <a:latin typeface="Arial" pitchFamily="34" charset="0"/>
                <a:cs typeface="Arial" pitchFamily="34" charset="0"/>
              </a:rPr>
              <a:t>Οριοθέτηση υδατορεμάτων στις προς πολεοδόμηση περιοχές</a:t>
            </a:r>
          </a:p>
          <a:p>
            <a:pPr marL="365760" lvl="0" indent="-256032">
              <a:spcBef>
                <a:spcPts val="300"/>
              </a:spcBef>
              <a:buClr>
                <a:schemeClr val="accent3"/>
              </a:buClr>
              <a:buFont typeface="Georgia"/>
              <a:buChar char="•"/>
            </a:pPr>
            <a:r>
              <a:rPr lang="el-GR" sz="1600" dirty="0" smtClean="0">
                <a:latin typeface="Arial" pitchFamily="34" charset="0"/>
                <a:cs typeface="Arial" pitchFamily="34" charset="0"/>
              </a:rPr>
              <a:t>Προστασία και ορθολογική αξιοποίηση υπόγειου Υδατικού Συστήματος Μεγάλης Δυναμικότητας, σύμφωνα με τον Ν. 3199/2003 και το Π.Δ. 51/2007.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l-GR" sz="1600" i="0" strike="noStrike" kern="1200" cap="none" spc="0" normalizeH="0" baseline="0" noProof="0" dirty="0" smtClean="0">
                <a:ln>
                  <a:noFill/>
                </a:ln>
                <a:solidFill>
                  <a:schemeClr val="tx1"/>
                </a:solidFill>
                <a:effectLst/>
                <a:uLnTx/>
                <a:uFillTx/>
                <a:latin typeface="Arial" pitchFamily="34" charset="0"/>
                <a:cs typeface="Arial" pitchFamily="34" charset="0"/>
              </a:rPr>
              <a:t>Κατάρτιση</a:t>
            </a:r>
            <a:r>
              <a:rPr kumimoji="0" lang="el-GR" sz="1600" i="0" strike="noStrike" kern="1200" cap="none" spc="0" normalizeH="0" noProof="0" dirty="0" smtClean="0">
                <a:ln>
                  <a:noFill/>
                </a:ln>
                <a:solidFill>
                  <a:schemeClr val="tx1"/>
                </a:solidFill>
                <a:effectLst/>
                <a:uLnTx/>
                <a:uFillTx/>
                <a:latin typeface="Arial" pitchFamily="34" charset="0"/>
                <a:cs typeface="Arial" pitchFamily="34" charset="0"/>
              </a:rPr>
              <a:t> ολοκληρωμένου προγράμματος διαχείρισης του ποταμού Ευεργέτουλα και έργα αντιπλημμυρικής προστασίας αυτού</a:t>
            </a:r>
          </a:p>
          <a:p>
            <a:pPr marL="365760" lvl="0" indent="-256032">
              <a:spcBef>
                <a:spcPts val="300"/>
              </a:spcBef>
              <a:buClr>
                <a:schemeClr val="accent3"/>
              </a:buClr>
              <a:buFont typeface="Georgia"/>
              <a:buChar char="•"/>
            </a:pPr>
            <a:r>
              <a:rPr lang="el-GR" sz="1600" dirty="0" smtClean="0">
                <a:latin typeface="Arial" pitchFamily="34" charset="0"/>
                <a:cs typeface="Arial" pitchFamily="34" charset="0"/>
              </a:rPr>
              <a:t>Όλα τα αντιπλημμυρικά και τα έργα διευθέτησης υδατορεμάτων θα πρέπει να εντάσσονται σε ένα γενικό αντιπλημμυρικό σχεδιασμό σε επίπεδο λεκάνης απορροής.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baseline="0" dirty="0" smtClean="0">
                <a:latin typeface="Arial" pitchFamily="34" charset="0"/>
                <a:cs typeface="Arial" pitchFamily="34" charset="0"/>
              </a:rPr>
              <a:t>Ολοκληρωμένη</a:t>
            </a:r>
            <a:r>
              <a:rPr lang="el-GR" sz="1600" dirty="0" smtClean="0">
                <a:latin typeface="Arial" pitchFamily="34" charset="0"/>
                <a:cs typeface="Arial" pitchFamily="34" charset="0"/>
              </a:rPr>
              <a:t> διαχείριση του πλούσιου υδατικού δυναμικού της περιοχής.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Δεν επιτρέπεται η δόμηση, οι περιφράξεις και οι διαμορφώσεις εδάφους που εμποδίζουν την ελεύθερη απορροή του νερού.</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381130"/>
          </a:xfrm>
        </p:spPr>
        <p:txBody>
          <a:bodyPr>
            <a:noAutofit/>
          </a:bodyPr>
          <a:lstStyle/>
          <a:p>
            <a:pPr algn="l"/>
            <a:r>
              <a:rPr lang="el-GR" sz="2000" dirty="0" smtClean="0">
                <a:latin typeface="Arial" pitchFamily="34" charset="0"/>
                <a:cs typeface="Arial" pitchFamily="34" charset="0"/>
              </a:rPr>
              <a:t>Π.Ε.Π. 4: Περιοχή προστασίας υγροτόπων </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14282" y="714356"/>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4500562" y="714356"/>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142908" y="928670"/>
            <a:ext cx="4857752" cy="5786454"/>
          </a:xfrm>
        </p:spPr>
        <p:txBody>
          <a:bodyPr>
            <a:normAutofit fontScale="25000" lnSpcReduction="20000"/>
          </a:bodyPr>
          <a:lstStyle/>
          <a:p>
            <a:pPr>
              <a:buNone/>
            </a:pPr>
            <a:r>
              <a:rPr lang="el-GR" sz="6000" b="1" dirty="0" smtClean="0">
                <a:solidFill>
                  <a:srgbClr val="FF0000"/>
                </a:solidFill>
                <a:latin typeface="Arial" pitchFamily="34" charset="0"/>
                <a:cs typeface="Arial" pitchFamily="34" charset="0"/>
              </a:rPr>
              <a:t>    </a:t>
            </a:r>
            <a:r>
              <a:rPr lang="el-GR" sz="6000" b="1" u="sng" dirty="0" smtClean="0">
                <a:solidFill>
                  <a:srgbClr val="FF0000"/>
                </a:solidFill>
                <a:latin typeface="Arial" pitchFamily="34" charset="0"/>
                <a:cs typeface="Arial" pitchFamily="34" charset="0"/>
              </a:rPr>
              <a:t>Περιοχή με στοιχείο Β1 (απόλυτης προστ. </a:t>
            </a:r>
            <a:r>
              <a:rPr lang="el-GR" sz="6000" b="1" dirty="0" smtClean="0">
                <a:solidFill>
                  <a:srgbClr val="FF0000"/>
                </a:solidFill>
                <a:latin typeface="Arial" pitchFamily="34" charset="0"/>
                <a:cs typeface="Arial" pitchFamily="34" charset="0"/>
              </a:rPr>
              <a:t>–</a:t>
            </a:r>
            <a:r>
              <a:rPr lang="el-GR" sz="6000" b="1" u="sng" dirty="0" smtClean="0">
                <a:solidFill>
                  <a:srgbClr val="FF0000"/>
                </a:solidFill>
                <a:latin typeface="Arial" pitchFamily="34" charset="0"/>
                <a:cs typeface="Arial" pitchFamily="34" charset="0"/>
              </a:rPr>
              <a:t> Υγρότοποι «</a:t>
            </a:r>
            <a:r>
              <a:rPr lang="el-GR" sz="6000" b="1" u="sng" dirty="0" err="1" smtClean="0">
                <a:solidFill>
                  <a:srgbClr val="FF0000"/>
                </a:solidFill>
                <a:latin typeface="Arial" pitchFamily="34" charset="0"/>
                <a:cs typeface="Arial" pitchFamily="34" charset="0"/>
              </a:rPr>
              <a:t>Ντίπι</a:t>
            </a:r>
            <a:r>
              <a:rPr lang="el-GR" sz="6000" b="1" u="sng" dirty="0" smtClean="0">
                <a:solidFill>
                  <a:srgbClr val="FF0000"/>
                </a:solidFill>
                <a:latin typeface="Arial" pitchFamily="34" charset="0"/>
                <a:cs typeface="Arial" pitchFamily="34" charset="0"/>
              </a:rPr>
              <a:t> – </a:t>
            </a:r>
            <a:r>
              <a:rPr lang="el-GR" sz="6000" b="1" u="sng" dirty="0" err="1" smtClean="0">
                <a:solidFill>
                  <a:srgbClr val="FF0000"/>
                </a:solidFill>
                <a:latin typeface="Arial" pitchFamily="34" charset="0"/>
                <a:cs typeface="Arial" pitchFamily="34" charset="0"/>
              </a:rPr>
              <a:t>Λάρσος</a:t>
            </a:r>
            <a:r>
              <a:rPr lang="el-GR" sz="6000" b="1" u="sng" dirty="0" smtClean="0">
                <a:solidFill>
                  <a:srgbClr val="FF0000"/>
                </a:solidFill>
                <a:latin typeface="Arial" pitchFamily="34" charset="0"/>
                <a:cs typeface="Arial" pitchFamily="34" charset="0"/>
              </a:rPr>
              <a:t>» και «Αγ. Θεράπων»)</a:t>
            </a:r>
          </a:p>
          <a:p>
            <a:r>
              <a:rPr lang="el-GR" sz="6000" dirty="0" smtClean="0">
                <a:latin typeface="Arial" pitchFamily="34" charset="0"/>
                <a:cs typeface="Arial" pitchFamily="34" charset="0"/>
              </a:rPr>
              <a:t>Μέχρι την θεσμοθέτηση της απαραίτητης Ειδικής Περιβαλλοντικής Μελέτης του άρθρου 21 του </a:t>
            </a:r>
            <a:r>
              <a:rPr lang="el-GR" sz="6000" cap="all" dirty="0" smtClean="0">
                <a:latin typeface="Arial" pitchFamily="34" charset="0"/>
                <a:cs typeface="Arial" pitchFamily="34" charset="0"/>
              </a:rPr>
              <a:t>ν.</a:t>
            </a:r>
            <a:r>
              <a:rPr lang="el-GR" sz="6000" dirty="0" smtClean="0">
                <a:latin typeface="Arial" pitchFamily="34" charset="0"/>
                <a:cs typeface="Arial" pitchFamily="34" charset="0"/>
              </a:rPr>
              <a:t>1650/1986, όπως τροποποιήθηκε με τον Ν. 3937/2011, απαγορεύεται οποιαδήποτε δόμηση. </a:t>
            </a:r>
          </a:p>
          <a:p>
            <a:r>
              <a:rPr lang="el-GR" sz="6000" dirty="0" smtClean="0">
                <a:latin typeface="Arial" pitchFamily="34" charset="0"/>
                <a:cs typeface="Arial" pitchFamily="34" charset="0"/>
              </a:rPr>
              <a:t>Δεν επιτρέπονται ανθρωπογενείς δραστηριότητες που θα είχαν καταστροφικές συνέπειες για το ευαίσθητο οικοσύστημα και την αισθητική του τοπίου και ιδιαίτερα:</a:t>
            </a:r>
          </a:p>
          <a:p>
            <a:pPr lvl="1"/>
            <a:r>
              <a:rPr lang="el-GR" sz="6000" dirty="0" smtClean="0">
                <a:solidFill>
                  <a:schemeClr val="tx1"/>
                </a:solidFill>
                <a:latin typeface="Arial" pitchFamily="34" charset="0"/>
                <a:cs typeface="Arial" pitchFamily="34" charset="0"/>
              </a:rPr>
              <a:t>Αποστραγγιστικά έργα, επιχωματώσεις, </a:t>
            </a:r>
          </a:p>
          <a:p>
            <a:pPr lvl="1"/>
            <a:r>
              <a:rPr lang="el-GR" sz="6000" dirty="0" smtClean="0">
                <a:solidFill>
                  <a:schemeClr val="tx1"/>
                </a:solidFill>
                <a:latin typeface="Arial" pitchFamily="34" charset="0"/>
                <a:cs typeface="Arial" pitchFamily="34" charset="0"/>
              </a:rPr>
              <a:t>Μπαζώματα, εξορυκτικές δραστηριότητες</a:t>
            </a:r>
          </a:p>
          <a:p>
            <a:pPr lvl="1"/>
            <a:r>
              <a:rPr lang="el-GR" sz="6000" dirty="0" smtClean="0">
                <a:solidFill>
                  <a:schemeClr val="tx1"/>
                </a:solidFill>
                <a:latin typeface="Arial" pitchFamily="34" charset="0"/>
                <a:cs typeface="Arial" pitchFamily="34" charset="0"/>
              </a:rPr>
              <a:t>Αμμοληψία – </a:t>
            </a:r>
            <a:r>
              <a:rPr lang="el-GR" sz="6000" dirty="0" err="1" smtClean="0">
                <a:solidFill>
                  <a:schemeClr val="tx1"/>
                </a:solidFill>
                <a:latin typeface="Arial" pitchFamily="34" charset="0"/>
                <a:cs typeface="Arial" pitchFamily="34" charset="0"/>
              </a:rPr>
              <a:t>πηλοληψία</a:t>
            </a:r>
            <a:r>
              <a:rPr lang="el-GR" sz="6000" dirty="0" smtClean="0">
                <a:solidFill>
                  <a:schemeClr val="tx1"/>
                </a:solidFill>
                <a:latin typeface="Arial" pitchFamily="34" charset="0"/>
                <a:cs typeface="Arial" pitchFamily="34" charset="0"/>
              </a:rPr>
              <a:t>, οικοδομικές και κατασκευαστικές δραστηριότητες, θήρα και ανεξέλεγκτη βόσκηση, προσέγγιση αλιευτικών σκαφών παντός τύπου, καθώς και κάθε άλλη δραστηριότητα από τις όμορες ζώνες που θα είχε επιβλαβείς επιπτώσεις στις περιοχές. </a:t>
            </a:r>
          </a:p>
          <a:p>
            <a:pPr marL="365760" lvl="1" indent="-256032">
              <a:buClr>
                <a:schemeClr val="accent3"/>
              </a:buClr>
              <a:buFont typeface="Georgia"/>
              <a:buChar char="•"/>
            </a:pPr>
            <a:r>
              <a:rPr lang="el-GR" sz="6000" dirty="0" smtClean="0">
                <a:solidFill>
                  <a:schemeClr val="tx1"/>
                </a:solidFill>
                <a:latin typeface="Arial" pitchFamily="34" charset="0"/>
                <a:cs typeface="Arial" pitchFamily="34" charset="0"/>
              </a:rPr>
              <a:t>Ισχύουν τα προβλεπόμενα στο από 12/19-6-2012 Π.Δ. για την προστασία των μικρών νησιωτικών υγροτόπων</a:t>
            </a:r>
          </a:p>
          <a:p>
            <a:r>
              <a:rPr lang="el-GR" sz="6000" b="1" u="sng" dirty="0" smtClean="0">
                <a:solidFill>
                  <a:srgbClr val="FF0000"/>
                </a:solidFill>
                <a:latin typeface="Arial" pitchFamily="34" charset="0"/>
                <a:cs typeface="Arial" pitchFamily="34" charset="0"/>
              </a:rPr>
              <a:t>Περιοχή με στοιχείο Β2 (περιμετρικά υγροτόπου «</a:t>
            </a:r>
            <a:r>
              <a:rPr lang="el-GR" sz="6000" b="1" u="sng" dirty="0" err="1" smtClean="0">
                <a:solidFill>
                  <a:srgbClr val="FF0000"/>
                </a:solidFill>
                <a:latin typeface="Arial" pitchFamily="34" charset="0"/>
                <a:cs typeface="Arial" pitchFamily="34" charset="0"/>
              </a:rPr>
              <a:t>Ντίπι</a:t>
            </a:r>
            <a:r>
              <a:rPr lang="el-GR" sz="6000" b="1" u="sng" dirty="0" smtClean="0">
                <a:solidFill>
                  <a:srgbClr val="FF0000"/>
                </a:solidFill>
                <a:latin typeface="Arial" pitchFamily="34" charset="0"/>
                <a:cs typeface="Arial" pitchFamily="34" charset="0"/>
              </a:rPr>
              <a:t> – </a:t>
            </a:r>
            <a:r>
              <a:rPr lang="el-GR" sz="6000" b="1" u="sng" dirty="0" err="1" smtClean="0">
                <a:solidFill>
                  <a:srgbClr val="FF0000"/>
                </a:solidFill>
                <a:latin typeface="Arial" pitchFamily="34" charset="0"/>
                <a:cs typeface="Arial" pitchFamily="34" charset="0"/>
              </a:rPr>
              <a:t>Λάρσος</a:t>
            </a:r>
            <a:r>
              <a:rPr lang="el-GR" sz="6000" b="1" u="sng" dirty="0" smtClean="0">
                <a:solidFill>
                  <a:srgbClr val="FF0000"/>
                </a:solidFill>
                <a:latin typeface="Arial" pitchFamily="34" charset="0"/>
                <a:cs typeface="Arial" pitchFamily="34" charset="0"/>
              </a:rPr>
              <a:t>»</a:t>
            </a:r>
          </a:p>
          <a:p>
            <a:r>
              <a:rPr lang="el-GR" sz="6000" dirty="0" smtClean="0">
                <a:latin typeface="Arial" pitchFamily="34" charset="0"/>
                <a:cs typeface="Arial" pitchFamily="34" charset="0"/>
              </a:rPr>
              <a:t>Υφιστάμενες δραστηριότητες δύνανται να συνεχίζουν την λειτουργία τους και να εκσυγχρονίζονται, χωρίς αύξηση της δυναμικότητάς τους</a:t>
            </a:r>
          </a:p>
          <a:p>
            <a:r>
              <a:rPr lang="el-GR" sz="6000" dirty="0" smtClean="0">
                <a:latin typeface="Arial" pitchFamily="34" charset="0"/>
                <a:cs typeface="Arial" pitchFamily="34" charset="0"/>
              </a:rPr>
              <a:t>Επιτρέπεται η κατασκευή αγροτικών αποθηκών (έως 40 </a:t>
            </a:r>
            <a:r>
              <a:rPr lang="el-GR" sz="6000" dirty="0" err="1" smtClean="0">
                <a:latin typeface="Arial" pitchFamily="34" charset="0"/>
                <a:cs typeface="Arial" pitchFamily="34" charset="0"/>
              </a:rPr>
              <a:t>τ.μ</a:t>
            </a:r>
            <a:r>
              <a:rPr lang="el-GR" sz="6000" dirty="0" smtClean="0">
                <a:latin typeface="Arial" pitchFamily="34" charset="0"/>
                <a:cs typeface="Arial" pitchFamily="34" charset="0"/>
              </a:rPr>
              <a:t>.)</a:t>
            </a:r>
          </a:p>
          <a:p>
            <a:endParaRPr lang="el-GR" sz="4800" dirty="0"/>
          </a:p>
        </p:txBody>
      </p:sp>
      <p:sp>
        <p:nvSpPr>
          <p:cNvPr id="6" name="Content Placeholder 5"/>
          <p:cNvSpPr>
            <a:spLocks noGrp="1"/>
          </p:cNvSpPr>
          <p:nvPr>
            <p:ph sz="quarter" idx="4"/>
          </p:nvPr>
        </p:nvSpPr>
        <p:spPr>
          <a:xfrm>
            <a:off x="4286248" y="1000108"/>
            <a:ext cx="2571768" cy="5214404"/>
          </a:xfrm>
        </p:spPr>
        <p:txBody>
          <a:bodyPr>
            <a:normAutofit fontScale="92500" lnSpcReduction="10000"/>
          </a:bodyPr>
          <a:lstStyle/>
          <a:p>
            <a:endParaRPr lang="el-GR" sz="2200" dirty="0" smtClean="0">
              <a:latin typeface="Arial" pitchFamily="34" charset="0"/>
              <a:cs typeface="Arial" pitchFamily="34" charset="0"/>
            </a:endParaRPr>
          </a:p>
          <a:p>
            <a:r>
              <a:rPr lang="el-GR" sz="1600" dirty="0" smtClean="0">
                <a:latin typeface="Arial" pitchFamily="34" charset="0"/>
                <a:cs typeface="Arial" pitchFamily="34" charset="0"/>
              </a:rPr>
              <a:t>Κατάτμηση και αρτιότητα των </a:t>
            </a:r>
            <a:r>
              <a:rPr lang="el-GR" sz="1600" dirty="0" smtClean="0">
                <a:latin typeface="Arial" pitchFamily="34" charset="0"/>
                <a:cs typeface="Arial" pitchFamily="34" charset="0"/>
              </a:rPr>
              <a:t>γηπέδων: </a:t>
            </a:r>
            <a:r>
              <a:rPr lang="el-GR" sz="1600" dirty="0" smtClean="0">
                <a:latin typeface="Arial" pitchFamily="34" charset="0"/>
                <a:cs typeface="Arial" pitchFamily="34" charset="0"/>
              </a:rPr>
              <a:t>6.000 τ.μ. Κατά τα λοιπά εφαρμόζεται η παρ. 1 του άρθρου 1 του από 24/31-5-1985 Π.Δ. (εκτός σχεδίου δόμηση) όπως ισχύει.</a:t>
            </a:r>
          </a:p>
          <a:p>
            <a:r>
              <a:rPr lang="el-GR" sz="1600" dirty="0" smtClean="0">
                <a:latin typeface="Arial" pitchFamily="34" charset="0"/>
                <a:cs typeface="Arial" pitchFamily="34" charset="0"/>
              </a:rPr>
              <a:t> Κατ’ εξαίρεση, θεωρούνται άρτια και οικοδομήσιμα κατά παρέκκλιση, γήπεδα έκτασης τουλάχιστον 4.000 </a:t>
            </a:r>
            <a:r>
              <a:rPr lang="el-GR" sz="1600" dirty="0" err="1" smtClean="0">
                <a:latin typeface="Arial" pitchFamily="34" charset="0"/>
                <a:cs typeface="Arial" pitchFamily="34" charset="0"/>
              </a:rPr>
              <a:t>τ.μ</a:t>
            </a:r>
            <a:r>
              <a:rPr lang="el-GR" sz="1600" dirty="0" smtClean="0">
                <a:latin typeface="Arial" pitchFamily="34" charset="0"/>
                <a:cs typeface="Arial" pitchFamily="34" charset="0"/>
              </a:rPr>
              <a:t>., τα οποία, κατά την </a:t>
            </a:r>
            <a:r>
              <a:rPr lang="el-GR" sz="1600" dirty="0" err="1" smtClean="0">
                <a:latin typeface="Arial" pitchFamily="34" charset="0"/>
                <a:cs typeface="Arial" pitchFamily="34" charset="0"/>
              </a:rPr>
              <a:t>ημ</a:t>
            </a:r>
            <a:r>
              <a:rPr lang="el-GR" sz="1600" dirty="0" smtClean="0">
                <a:latin typeface="Arial" pitchFamily="34" charset="0"/>
                <a:cs typeface="Arial" pitchFamily="34" charset="0"/>
              </a:rPr>
              <a:t>/νια δημοσίευσης του ΣΧΟΟΑΠ σε ΦΕΚ, θεωρούνται άρτια και οικοδομήσιμα, σύμφωνα με τις οικείες πολεοδομικές διατάξεις.</a:t>
            </a:r>
            <a:endParaRPr lang="el-GR" sz="1600" b="1" u="sng" dirty="0" smtClean="0">
              <a:solidFill>
                <a:srgbClr val="FF0000"/>
              </a:solidFill>
              <a:latin typeface="Arial" pitchFamily="34" charset="0"/>
              <a:cs typeface="Arial" pitchFamily="34" charset="0"/>
            </a:endParaRPr>
          </a:p>
          <a:p>
            <a:endParaRPr lang="el-GR" sz="1200" b="1" u="sng" dirty="0" smtClean="0">
              <a:solidFill>
                <a:srgbClr val="FF0000"/>
              </a:solidFill>
            </a:endParaRPr>
          </a:p>
          <a:p>
            <a:endParaRPr lang="el-GR" sz="1200" b="1" u="sng" dirty="0">
              <a:solidFill>
                <a:srgbClr val="FF0000"/>
              </a:solidFill>
            </a:endParaRPr>
          </a:p>
        </p:txBody>
      </p:sp>
      <p:sp>
        <p:nvSpPr>
          <p:cNvPr id="7" name="Text Placeholder 3"/>
          <p:cNvSpPr txBox="1">
            <a:spLocks/>
          </p:cNvSpPr>
          <p:nvPr/>
        </p:nvSpPr>
        <p:spPr>
          <a:xfrm>
            <a:off x="7000892" y="714356"/>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695728" y="1214422"/>
            <a:ext cx="2448272" cy="5213834"/>
          </a:xfrm>
          <a:prstGeom prst="rect">
            <a:avLst/>
          </a:prstGeom>
        </p:spPr>
        <p:txBody>
          <a:bodyPr vert="horz" numCol="1">
            <a:normAutofit lnSpcReduction="10000"/>
          </a:bodyPr>
          <a:lstStyle/>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Μέγιστος αριθμός ορόφων των κτιρίων ένας (1) με μέγιστο ύψος κτιρίου 4μ. συμπεριλαμβανομένης της στέγης</a:t>
            </a:r>
          </a:p>
          <a:p>
            <a:pPr marL="365760" marR="0" lvl="0" indent="-256032"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Είναι δυνατή η κατασκευή στεγανών βόθρων σε περίπτωση που προκύπτει πρόβλημα με την δημόσια υγεία</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noProof="0" dirty="0" smtClean="0">
                <a:latin typeface="Arial" pitchFamily="34" charset="0"/>
                <a:cs typeface="Arial" pitchFamily="34" charset="0"/>
              </a:rPr>
              <a:t>Κατάρτιση διαχειριστικού σχεδίου και σχεδίου δράσης για την προστασία και ανάδειξη του υγροτόπου «</a:t>
            </a:r>
            <a:r>
              <a:rPr lang="el-GR" sz="1600" noProof="0" dirty="0" err="1" smtClean="0">
                <a:latin typeface="Arial" pitchFamily="34" charset="0"/>
                <a:cs typeface="Arial" pitchFamily="34" charset="0"/>
              </a:rPr>
              <a:t>Ντίπι</a:t>
            </a:r>
            <a:r>
              <a:rPr lang="el-GR" sz="1600" noProof="0" dirty="0" smtClean="0">
                <a:latin typeface="Arial" pitchFamily="34" charset="0"/>
                <a:cs typeface="Arial" pitchFamily="34" charset="0"/>
              </a:rPr>
              <a:t> – </a:t>
            </a:r>
            <a:r>
              <a:rPr lang="el-GR" sz="1600" noProof="0" dirty="0" err="1" smtClean="0">
                <a:latin typeface="Arial" pitchFamily="34" charset="0"/>
                <a:cs typeface="Arial" pitchFamily="34" charset="0"/>
              </a:rPr>
              <a:t>Λάρσος</a:t>
            </a:r>
            <a:r>
              <a:rPr lang="el-GR" sz="1600" noProof="0" dirty="0" smtClean="0">
                <a:latin typeface="Arial" pitchFamily="34" charset="0"/>
                <a:cs typeface="Arial" pitchFamily="34" charset="0"/>
              </a:rPr>
              <a:t>»</a:t>
            </a:r>
            <a:endParaRPr kumimoji="0" lang="el-GR" sz="1600" i="0"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524006"/>
          </a:xfrm>
        </p:spPr>
        <p:txBody>
          <a:bodyPr>
            <a:noAutofit/>
          </a:bodyPr>
          <a:lstStyle/>
          <a:p>
            <a:pPr algn="l"/>
            <a:r>
              <a:rPr lang="el-GR" sz="2000" dirty="0" smtClean="0">
                <a:latin typeface="Arial" pitchFamily="34" charset="0"/>
                <a:cs typeface="Arial" pitchFamily="34" charset="0"/>
              </a:rPr>
              <a:t>Π.Ε.Π.Δ 1: Προστασίας τοπίου ιδιαίτερης αισθητικής και συμβολικής αξίας περιοχής Ασωμάτου</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14282" y="1000108"/>
            <a:ext cx="5715040" cy="279722"/>
          </a:xfrm>
        </p:spPr>
        <p:txBody>
          <a:bodyPr/>
          <a:lstStyle/>
          <a:p>
            <a:r>
              <a:rPr lang="el-GR" sz="1300" cap="none" dirty="0" smtClean="0"/>
              <a:t>                                              </a:t>
            </a:r>
            <a:r>
              <a:rPr lang="el-GR" sz="1300" cap="none" dirty="0" err="1" smtClean="0"/>
              <a:t>Επιτρ</a:t>
            </a:r>
            <a:r>
              <a:rPr lang="el-GR" sz="1300" cap="none" dirty="0" smtClean="0"/>
              <a:t>. Χρήσεις</a:t>
            </a:r>
            <a:endParaRPr lang="el-GR" sz="1300" dirty="0"/>
          </a:p>
        </p:txBody>
      </p:sp>
      <p:sp>
        <p:nvSpPr>
          <p:cNvPr id="5" name="Content Placeholder 4"/>
          <p:cNvSpPr>
            <a:spLocks noGrp="1"/>
          </p:cNvSpPr>
          <p:nvPr>
            <p:ph sz="quarter" idx="2"/>
          </p:nvPr>
        </p:nvSpPr>
        <p:spPr>
          <a:xfrm>
            <a:off x="-142908" y="1357298"/>
            <a:ext cx="6215106" cy="5500702"/>
          </a:xfrm>
        </p:spPr>
        <p:txBody>
          <a:bodyPr numCol="2">
            <a:noAutofit/>
          </a:bodyPr>
          <a:lstStyle/>
          <a:p>
            <a:pPr>
              <a:buNone/>
            </a:pPr>
            <a:r>
              <a:rPr lang="el-GR" sz="1400" b="1" dirty="0" smtClean="0">
                <a:solidFill>
                  <a:srgbClr val="FF0000"/>
                </a:solidFill>
                <a:latin typeface="Arial" pitchFamily="34" charset="0"/>
                <a:cs typeface="Arial" pitchFamily="34" charset="0"/>
              </a:rPr>
              <a:t>      </a:t>
            </a:r>
            <a:r>
              <a:rPr lang="el-GR" sz="1400" b="1" u="sng" dirty="0" smtClean="0">
                <a:solidFill>
                  <a:srgbClr val="FF0000"/>
                </a:solidFill>
                <a:latin typeface="Arial" pitchFamily="34" charset="0"/>
                <a:cs typeface="Arial" pitchFamily="34" charset="0"/>
              </a:rPr>
              <a:t>Περιοχή με στοιχείο Φ1 (απόλυτης προστ. – Κοιλάδα </a:t>
            </a:r>
            <a:r>
              <a:rPr lang="el-GR" sz="1400" b="1" u="sng" dirty="0" err="1" smtClean="0">
                <a:solidFill>
                  <a:srgbClr val="FF0000"/>
                </a:solidFill>
                <a:latin typeface="Arial" pitchFamily="34" charset="0"/>
                <a:cs typeface="Arial" pitchFamily="34" charset="0"/>
              </a:rPr>
              <a:t>Αντριώτη</a:t>
            </a:r>
            <a:r>
              <a:rPr lang="el-GR" sz="1400" b="1" u="sng" dirty="0" smtClean="0">
                <a:solidFill>
                  <a:srgbClr val="FF0000"/>
                </a:solidFill>
                <a:latin typeface="Arial" pitchFamily="34" charset="0"/>
                <a:cs typeface="Arial" pitchFamily="34" charset="0"/>
              </a:rPr>
              <a:t>)</a:t>
            </a:r>
          </a:p>
          <a:p>
            <a:r>
              <a:rPr lang="el-GR" sz="1400" dirty="0" smtClean="0">
                <a:latin typeface="Arial" pitchFamily="34" charset="0"/>
                <a:cs typeface="Arial" pitchFamily="34" charset="0"/>
              </a:rPr>
              <a:t>Απαγορεύεται η ανέγερση νέων κτισμάτων, η διάνοιξη νέων δρόμων καθώς και η κατάτμηση.</a:t>
            </a:r>
          </a:p>
          <a:p>
            <a:r>
              <a:rPr lang="el-GR" sz="1400" dirty="0" smtClean="0">
                <a:latin typeface="Arial" pitchFamily="34" charset="0"/>
                <a:cs typeface="Arial" pitchFamily="34" charset="0"/>
              </a:rPr>
              <a:t>Δεν επιτρέπεται η κατεδάφιση ή κάθε είδους καταστροφή ή αλλοίωση των  παραδοσιακών λιθόκτιστων κτισμάτων που απαντώνται στην ύπαιθρο υπό την μορφή συγκροτημάτων εξειδικευμένης αγροτικής χρήσης ή μεμονωμένων κτισμάτων όπως «νερόμυλοι», ελαιοτριβεία κ.λπ.</a:t>
            </a:r>
          </a:p>
          <a:p>
            <a:pPr lvl="0"/>
            <a:r>
              <a:rPr lang="el-GR" sz="1400" dirty="0" smtClean="0">
                <a:latin typeface="Arial" pitchFamily="34" charset="0"/>
                <a:cs typeface="Arial" pitchFamily="34" charset="0"/>
              </a:rPr>
              <a:t>Επιτρέπεται η επισκευή, αποκατάσταση ή αναστήλωση όλων των παλαιών κτιρίων, παραδοσιακών κατασκευών, μνημείων κ.λπ.</a:t>
            </a:r>
          </a:p>
          <a:p>
            <a:pPr lvl="0"/>
            <a:r>
              <a:rPr lang="el-GR" sz="1400" dirty="0" smtClean="0">
                <a:latin typeface="Arial" pitchFamily="34" charset="0"/>
                <a:cs typeface="Arial" pitchFamily="34" charset="0"/>
              </a:rPr>
              <a:t>Επιτρέπεται η διαμόρφωση χώρων κίνησης και στάσης περιηγητών στον χώρο</a:t>
            </a:r>
          </a:p>
          <a:p>
            <a:endParaRPr lang="el-GR" sz="1400" b="1" u="sng" dirty="0" smtClean="0">
              <a:solidFill>
                <a:srgbClr val="FF0000"/>
              </a:solidFill>
              <a:latin typeface="Arial" pitchFamily="34" charset="0"/>
              <a:cs typeface="Arial" pitchFamily="34" charset="0"/>
            </a:endParaRPr>
          </a:p>
          <a:p>
            <a:endParaRPr lang="el-GR" sz="1400" b="1" u="sng" dirty="0" smtClean="0">
              <a:solidFill>
                <a:srgbClr val="FF0000"/>
              </a:solidFill>
              <a:latin typeface="Arial" pitchFamily="34" charset="0"/>
              <a:cs typeface="Arial" pitchFamily="34" charset="0"/>
            </a:endParaRPr>
          </a:p>
          <a:p>
            <a:r>
              <a:rPr lang="el-GR" sz="1400" b="1" u="sng" dirty="0" smtClean="0">
                <a:solidFill>
                  <a:srgbClr val="FF0000"/>
                </a:solidFill>
                <a:latin typeface="Arial" pitchFamily="34" charset="0"/>
                <a:cs typeface="Arial" pitchFamily="34" charset="0"/>
              </a:rPr>
              <a:t>Περιοχή με στοιχείο Φ2 </a:t>
            </a:r>
          </a:p>
          <a:p>
            <a:r>
              <a:rPr lang="el-GR" sz="1400" dirty="0" smtClean="0">
                <a:solidFill>
                  <a:schemeClr val="tx1"/>
                </a:solidFill>
                <a:latin typeface="Arial" pitchFamily="34" charset="0"/>
                <a:cs typeface="Arial" pitchFamily="34" charset="0"/>
              </a:rPr>
              <a:t>Κατοικία (έως </a:t>
            </a:r>
            <a:r>
              <a:rPr lang="el-GR" sz="1400" dirty="0" smtClean="0">
                <a:latin typeface="Arial" pitchFamily="34" charset="0"/>
                <a:cs typeface="Arial" pitchFamily="34" charset="0"/>
              </a:rPr>
              <a:t>8</a:t>
            </a:r>
            <a:r>
              <a:rPr lang="el-GR" sz="1400" dirty="0" smtClean="0">
                <a:solidFill>
                  <a:schemeClr val="tx1"/>
                </a:solidFill>
                <a:latin typeface="Arial" pitchFamily="34" charset="0"/>
                <a:cs typeface="Arial" pitchFamily="34" charset="0"/>
              </a:rPr>
              <a:t>0 τ.μ.)</a:t>
            </a:r>
          </a:p>
          <a:p>
            <a:r>
              <a:rPr lang="el-GR" sz="1400" dirty="0" smtClean="0">
                <a:solidFill>
                  <a:schemeClr val="tx1"/>
                </a:solidFill>
                <a:latin typeface="Arial" pitchFamily="34" charset="0"/>
                <a:cs typeface="Arial" pitchFamily="34" charset="0"/>
              </a:rPr>
              <a:t>Αγροτικές – γεωργικές εργαλείων (έως 50 τ.μ.)</a:t>
            </a:r>
          </a:p>
          <a:p>
            <a:r>
              <a:rPr lang="el-GR" sz="1400" dirty="0" smtClean="0">
                <a:latin typeface="Arial" pitchFamily="34" charset="0"/>
                <a:cs typeface="Arial" pitchFamily="34" charset="0"/>
              </a:rPr>
              <a:t>Κέντρα εστίασης (έως 100 τ.μ.)</a:t>
            </a:r>
            <a:endParaRPr lang="el-GR" sz="1400" dirty="0" smtClean="0">
              <a:solidFill>
                <a:schemeClr val="tx1"/>
              </a:solidFill>
              <a:latin typeface="Arial" pitchFamily="34" charset="0"/>
              <a:cs typeface="Arial" pitchFamily="34" charset="0"/>
            </a:endParaRPr>
          </a:p>
          <a:p>
            <a:r>
              <a:rPr lang="el-GR" sz="1400" dirty="0" smtClean="0">
                <a:solidFill>
                  <a:schemeClr val="tx1"/>
                </a:solidFill>
                <a:latin typeface="Arial" pitchFamily="34" charset="0"/>
                <a:cs typeface="Arial" pitchFamily="34" charset="0"/>
              </a:rPr>
              <a:t>Αυτοεξυπηρετούμενα τουριστικά καταλύματα, ενοικιαζόμενα δωμάτια και αγροτουριστικά καταλύματα (έως 150 τ.μ.)</a:t>
            </a:r>
          </a:p>
          <a:p>
            <a:pPr lvl="0"/>
            <a:r>
              <a:rPr lang="el-GR" sz="1400" dirty="0" smtClean="0">
                <a:latin typeface="Arial" pitchFamily="34" charset="0"/>
                <a:cs typeface="Arial" pitchFamily="34" charset="0"/>
              </a:rPr>
              <a:t>Κτίρια και εγκαταστάσεις ύδρευσης, αποχέτευσης και κοινής ωφέλειας</a:t>
            </a:r>
          </a:p>
          <a:p>
            <a:pPr lvl="0"/>
            <a:r>
              <a:rPr lang="el-GR" sz="1400" dirty="0" smtClean="0">
                <a:latin typeface="Arial" pitchFamily="34" charset="0"/>
                <a:cs typeface="Arial" pitchFamily="34" charset="0"/>
              </a:rPr>
              <a:t>Αντλητικές εγκαταστάσεις, φρέατα και </a:t>
            </a:r>
            <a:r>
              <a:rPr lang="el-GR" sz="1400" dirty="0" err="1" smtClean="0">
                <a:latin typeface="Arial" pitchFamily="34" charset="0"/>
                <a:cs typeface="Arial" pitchFamily="34" charset="0"/>
              </a:rPr>
              <a:t>υδατοδεξαμενές</a:t>
            </a:r>
            <a:r>
              <a:rPr lang="el-GR" sz="1400" dirty="0" smtClean="0">
                <a:latin typeface="Arial" pitchFamily="34" charset="0"/>
                <a:cs typeface="Arial" pitchFamily="34" charset="0"/>
              </a:rPr>
              <a:t>, πλην </a:t>
            </a:r>
            <a:r>
              <a:rPr lang="el-GR" sz="1400" dirty="0" err="1" smtClean="0">
                <a:latin typeface="Arial" pitchFamily="34" charset="0"/>
                <a:cs typeface="Arial" pitchFamily="34" charset="0"/>
              </a:rPr>
              <a:t>υδατοδεξαμενών</a:t>
            </a:r>
            <a:r>
              <a:rPr lang="el-GR" sz="1400" dirty="0" smtClean="0">
                <a:latin typeface="Arial" pitchFamily="34" charset="0"/>
                <a:cs typeface="Arial" pitchFamily="34" charset="0"/>
              </a:rPr>
              <a:t> επί υποστυλωμάτων</a:t>
            </a:r>
          </a:p>
          <a:p>
            <a:r>
              <a:rPr lang="el-GR" sz="1400" dirty="0" smtClean="0">
                <a:latin typeface="Arial" pitchFamily="34" charset="0"/>
                <a:cs typeface="Arial" pitchFamily="34" charset="0"/>
              </a:rPr>
              <a:t>Κτίρια </a:t>
            </a:r>
            <a:r>
              <a:rPr lang="el-GR" sz="1400" dirty="0" smtClean="0">
                <a:latin typeface="Arial" pitchFamily="34" charset="0"/>
                <a:cs typeface="Arial" pitchFamily="34" charset="0"/>
              </a:rPr>
              <a:t>γεωργικών, κτηνοτροφικών εγκαταστάσεων ή μονάδων μεταποίησης τοπικά παραγομένων προϊόντων </a:t>
            </a:r>
            <a:r>
              <a:rPr lang="el-GR" sz="1400" b="1" dirty="0" smtClean="0">
                <a:latin typeface="Arial" pitchFamily="34" charset="0"/>
                <a:cs typeface="Arial" pitchFamily="34" charset="0"/>
              </a:rPr>
              <a:t>πολύ χαμηλής όχλησης</a:t>
            </a:r>
            <a:r>
              <a:rPr lang="el-GR" sz="1400" dirty="0" smtClean="0">
                <a:latin typeface="Arial" pitchFamily="34" charset="0"/>
                <a:cs typeface="Arial" pitchFamily="34" charset="0"/>
              </a:rPr>
              <a:t> και δυναμικότητας μικρότερης από 15</a:t>
            </a:r>
            <a:r>
              <a:rPr lang="en-US" sz="1400" dirty="0" smtClean="0">
                <a:latin typeface="Arial" pitchFamily="34" charset="0"/>
                <a:cs typeface="Arial" pitchFamily="34" charset="0"/>
              </a:rPr>
              <a:t>HP</a:t>
            </a:r>
            <a:r>
              <a:rPr lang="el-GR" sz="1400" dirty="0" smtClean="0">
                <a:latin typeface="Arial" pitchFamily="34" charset="0"/>
                <a:cs typeface="Arial" pitchFamily="34" charset="0"/>
              </a:rPr>
              <a:t>. (έως 150 </a:t>
            </a:r>
            <a:r>
              <a:rPr lang="el-GR" sz="1400" dirty="0" err="1" smtClean="0">
                <a:latin typeface="Arial" pitchFamily="34" charset="0"/>
                <a:cs typeface="Arial" pitchFamily="34" charset="0"/>
              </a:rPr>
              <a:t>τ.μ</a:t>
            </a:r>
            <a:r>
              <a:rPr lang="el-GR" sz="1400" dirty="0" smtClean="0">
                <a:latin typeface="Arial" pitchFamily="34" charset="0"/>
                <a:cs typeface="Arial" pitchFamily="34" charset="0"/>
              </a:rPr>
              <a:t>.)</a:t>
            </a:r>
          </a:p>
          <a:p>
            <a:pPr lvl="0"/>
            <a:endParaRPr lang="el-GR" sz="1400" dirty="0"/>
          </a:p>
        </p:txBody>
      </p:sp>
      <p:sp>
        <p:nvSpPr>
          <p:cNvPr id="6" name="Content Placeholder 5"/>
          <p:cNvSpPr>
            <a:spLocks noGrp="1"/>
          </p:cNvSpPr>
          <p:nvPr>
            <p:ph sz="quarter" idx="4"/>
          </p:nvPr>
        </p:nvSpPr>
        <p:spPr>
          <a:xfrm>
            <a:off x="6000760" y="1357298"/>
            <a:ext cx="3000396" cy="1285884"/>
          </a:xfrm>
        </p:spPr>
        <p:txBody>
          <a:bodyPr>
            <a:normAutofit fontScale="92500" lnSpcReduction="20000"/>
          </a:bodyPr>
          <a:lstStyle/>
          <a:p>
            <a:r>
              <a:rPr lang="el-GR" sz="1600" dirty="0" smtClean="0">
                <a:latin typeface="Arial" pitchFamily="34" charset="0"/>
                <a:cs typeface="Arial" pitchFamily="34" charset="0"/>
              </a:rPr>
              <a:t>Για το κατώτατο όριο αρτιότητας και κατάτμησης ισχύει η παρ. 1 του άρθρου 1 του από 24/31-5-1985 Π.Δ., όπως τροποποιήθηκε και ισχύει. </a:t>
            </a:r>
          </a:p>
          <a:p>
            <a:endParaRPr lang="el-GR" sz="1200" b="1" u="sng" dirty="0" smtClean="0">
              <a:solidFill>
                <a:srgbClr val="FF0000"/>
              </a:solidFill>
            </a:endParaRPr>
          </a:p>
          <a:p>
            <a:endParaRPr lang="el-GR" sz="1200" b="1" u="sng" dirty="0">
              <a:solidFill>
                <a:srgbClr val="FF0000"/>
              </a:solidFill>
            </a:endParaRPr>
          </a:p>
        </p:txBody>
      </p:sp>
      <p:sp>
        <p:nvSpPr>
          <p:cNvPr id="7" name="Text Placeholder 3"/>
          <p:cNvSpPr txBox="1">
            <a:spLocks/>
          </p:cNvSpPr>
          <p:nvPr/>
        </p:nvSpPr>
        <p:spPr>
          <a:xfrm>
            <a:off x="6357950" y="2714620"/>
            <a:ext cx="2214578" cy="35719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00760" y="3143248"/>
            <a:ext cx="3143240" cy="3714752"/>
          </a:xfrm>
          <a:prstGeom prst="rect">
            <a:avLst/>
          </a:prstGeom>
        </p:spPr>
        <p:txBody>
          <a:bodyPr vert="horz" numCol="1">
            <a:normAutofit fontScale="92500" lnSpcReduction="10000"/>
          </a:bodyPr>
          <a:lstStyle/>
          <a:p>
            <a:pPr marL="365760" lvl="0" indent="-256032">
              <a:spcBef>
                <a:spcPts val="600"/>
              </a:spcBef>
              <a:buClr>
                <a:schemeClr val="accent3"/>
              </a:buClr>
              <a:buFont typeface="Georgia"/>
              <a:buChar char="•"/>
              <a:defRPr/>
            </a:pPr>
            <a:r>
              <a:rPr lang="el-GR" sz="1500" dirty="0" smtClean="0">
                <a:latin typeface="Arial" pitchFamily="34" charset="0"/>
                <a:cs typeface="Arial" pitchFamily="34" charset="0"/>
              </a:rPr>
              <a:t>Μέγιστος αριθμός ορόφων των κτιρίων ένας (1) με ύψος κτιρίου 4μ. συν στέγη</a:t>
            </a:r>
          </a:p>
          <a:p>
            <a:pPr marL="365760" marR="0" lvl="0" indent="-256032" defTabSz="914400" rtl="0" eaLnBrk="1" fontAlgn="auto" latinLnBrk="0" hangingPunct="1">
              <a:lnSpc>
                <a:spcPct val="100000"/>
              </a:lnSpc>
              <a:spcBef>
                <a:spcPts val="600"/>
              </a:spcBef>
              <a:spcAft>
                <a:spcPts val="0"/>
              </a:spcAft>
              <a:buClr>
                <a:schemeClr val="accent3"/>
              </a:buClr>
              <a:buSzTx/>
              <a:buFont typeface="Georgia"/>
              <a:buChar char="•"/>
              <a:tabLst/>
              <a:defRPr/>
            </a:pPr>
            <a:r>
              <a:rPr lang="el-GR" sz="1500" dirty="0" smtClean="0">
                <a:latin typeface="Arial" pitchFamily="34" charset="0"/>
                <a:cs typeface="Arial" pitchFamily="34" charset="0"/>
              </a:rPr>
              <a:t>Δεν επιτρέπεται η εκτέλεση έργων μετατροπής των παραδοσιακών οδών (μονοπάτια) σε οδούς εξυπηρέτησης τροχοφόρων. </a:t>
            </a:r>
          </a:p>
          <a:p>
            <a:pPr marL="365760" lvl="0" indent="-256032">
              <a:spcBef>
                <a:spcPts val="600"/>
              </a:spcBef>
              <a:buClr>
                <a:schemeClr val="accent3"/>
              </a:buClr>
              <a:buFont typeface="Georgia"/>
              <a:buChar char="•"/>
              <a:defRPr/>
            </a:pPr>
            <a:r>
              <a:rPr lang="el-GR" sz="1500" dirty="0" smtClean="0">
                <a:latin typeface="Arial" pitchFamily="34" charset="0"/>
                <a:cs typeface="Arial" pitchFamily="34" charset="0"/>
              </a:rPr>
              <a:t>Υφιστάμενες χρήσεις δύνανται να συνεχίζουν την λειτουργία τους και να εκσυγχρονίζονται χωρίς αύξηση δυναμικότητας. </a:t>
            </a:r>
          </a:p>
          <a:p>
            <a:pPr marL="365760" lvl="0" indent="-256032">
              <a:spcBef>
                <a:spcPts val="600"/>
              </a:spcBef>
              <a:buClr>
                <a:schemeClr val="accent3"/>
              </a:buClr>
              <a:buFont typeface="Georgia"/>
              <a:buChar char="•"/>
              <a:defRPr/>
            </a:pPr>
            <a:r>
              <a:rPr lang="el-GR" sz="1500" dirty="0" smtClean="0">
                <a:latin typeface="Arial" pitchFamily="34" charset="0"/>
                <a:cs typeface="Arial" pitchFamily="34" charset="0"/>
              </a:rPr>
              <a:t>Κατά τα άλλα ισχύει το από 24/31-5-1985 Π.Δ. για την εκτός σχεδίου δόμηση και το ΦΕΚ 367/Δ/2003 για την προστασία του οικισμού "Ασώματος".</a:t>
            </a: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p:txBody>
      </p:sp>
      <p:sp>
        <p:nvSpPr>
          <p:cNvPr id="10" name="Text Placeholder 3"/>
          <p:cNvSpPr txBox="1">
            <a:spLocks/>
          </p:cNvSpPr>
          <p:nvPr/>
        </p:nvSpPr>
        <p:spPr>
          <a:xfrm>
            <a:off x="6286512" y="928670"/>
            <a:ext cx="2448272"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Αρτιότητα/Κατάτμηση (Περιοχή Φ2)</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381130"/>
          </a:xfrm>
        </p:spPr>
        <p:txBody>
          <a:bodyPr>
            <a:noAutofit/>
          </a:bodyPr>
          <a:lstStyle/>
          <a:p>
            <a:pPr algn="l"/>
            <a:r>
              <a:rPr lang="el-GR" sz="3000" dirty="0" smtClean="0"/>
              <a:t>Περιοχή Τουρισμού – Αναψυχής </a:t>
            </a:r>
            <a:endParaRPr lang="el-GR" sz="3000" dirty="0"/>
          </a:p>
        </p:txBody>
      </p:sp>
      <p:sp>
        <p:nvSpPr>
          <p:cNvPr id="3" name="Text Placeholder 2"/>
          <p:cNvSpPr>
            <a:spLocks noGrp="1"/>
          </p:cNvSpPr>
          <p:nvPr>
            <p:ph type="body" idx="1"/>
          </p:nvPr>
        </p:nvSpPr>
        <p:spPr>
          <a:xfrm>
            <a:off x="214282" y="857232"/>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4030706" y="857232"/>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0" y="1214422"/>
            <a:ext cx="4000496" cy="5500726"/>
          </a:xfrm>
        </p:spPr>
        <p:txBody>
          <a:bodyPr>
            <a:normAutofit fontScale="92500" lnSpcReduction="10000"/>
          </a:bodyPr>
          <a:lstStyle/>
          <a:p>
            <a:pPr lvl="0"/>
            <a:r>
              <a:rPr lang="el-GR" sz="1600" dirty="0" smtClean="0">
                <a:latin typeface="Arial" pitchFamily="34" charset="0"/>
                <a:cs typeface="Arial" pitchFamily="34" charset="0"/>
              </a:rPr>
              <a:t>Κατοικία</a:t>
            </a:r>
          </a:p>
          <a:p>
            <a:pPr lvl="0"/>
            <a:r>
              <a:rPr lang="el-GR" sz="1600" dirty="0" smtClean="0">
                <a:latin typeface="Arial" pitchFamily="34" charset="0"/>
                <a:cs typeface="Arial" pitchFamily="34" charset="0"/>
              </a:rPr>
              <a:t>Κύρια τουριστικά καταλύματα</a:t>
            </a:r>
          </a:p>
          <a:p>
            <a:pPr lvl="0"/>
            <a:r>
              <a:rPr lang="el-GR" sz="1600" dirty="0" smtClean="0">
                <a:latin typeface="Arial" pitchFamily="34" charset="0"/>
                <a:cs typeface="Arial" pitchFamily="34" charset="0"/>
              </a:rPr>
              <a:t>Τουριστικές επαύλεις, αυτοεξυπηρετούμενα καταλύματα, ενοικιαζόμενα δωμάτια, αγροτουριστικά καταλύματα</a:t>
            </a:r>
          </a:p>
          <a:p>
            <a:pPr lvl="0"/>
            <a:r>
              <a:rPr lang="el-GR" sz="1600" dirty="0" smtClean="0">
                <a:latin typeface="Arial" pitchFamily="34" charset="0"/>
                <a:cs typeface="Arial" pitchFamily="34" charset="0"/>
              </a:rPr>
              <a:t>Γραφεία, καταστήματα</a:t>
            </a:r>
          </a:p>
          <a:p>
            <a:pPr lvl="0"/>
            <a:r>
              <a:rPr lang="el-GR" sz="1600" dirty="0" smtClean="0">
                <a:latin typeface="Arial" pitchFamily="34" charset="0"/>
                <a:cs typeface="Arial" pitchFamily="34" charset="0"/>
              </a:rPr>
              <a:t>Αγροτικές - γεωργικές αποθήκες (έως 40 τ.μ.)</a:t>
            </a:r>
          </a:p>
          <a:p>
            <a:pPr lvl="0"/>
            <a:r>
              <a:rPr lang="el-GR" sz="1600" dirty="0" smtClean="0">
                <a:latin typeface="Arial" pitchFamily="34" charset="0"/>
                <a:cs typeface="Arial" pitchFamily="34" charset="0"/>
              </a:rPr>
              <a:t>Αντλητικές εγκαταστάσεις, φρέατα, υδατοδεξαμενές πλην των υδατοδεξαμενών επί υποστυλωμάτων</a:t>
            </a:r>
          </a:p>
          <a:p>
            <a:pPr lvl="0"/>
            <a:r>
              <a:rPr lang="el-GR" sz="1600" dirty="0" smtClean="0">
                <a:latin typeface="Arial" pitchFamily="34" charset="0"/>
                <a:cs typeface="Arial" pitchFamily="34" charset="0"/>
              </a:rPr>
              <a:t>Κτίρια κοινής ωφέλειας</a:t>
            </a:r>
          </a:p>
          <a:p>
            <a:pPr lvl="0"/>
            <a:r>
              <a:rPr lang="el-GR" sz="1600" dirty="0" smtClean="0">
                <a:latin typeface="Arial" pitchFamily="34" charset="0"/>
                <a:cs typeface="Arial" pitchFamily="34" charset="0"/>
              </a:rPr>
              <a:t>Εγκαταστάσεις ΕΡΤ - ΟΤΕ κ.λπ. </a:t>
            </a:r>
          </a:p>
          <a:p>
            <a:pPr lvl="0"/>
            <a:r>
              <a:rPr lang="el-GR" sz="1600" dirty="0" smtClean="0">
                <a:latin typeface="Arial" pitchFamily="34" charset="0"/>
                <a:cs typeface="Arial" pitchFamily="34" charset="0"/>
              </a:rPr>
              <a:t>Αναψυκτήρια - Κέντρα εστίασης</a:t>
            </a:r>
          </a:p>
          <a:p>
            <a:pPr lvl="0"/>
            <a:r>
              <a:rPr lang="el-GR" sz="1600" dirty="0" smtClean="0">
                <a:latin typeface="Arial" pitchFamily="34" charset="0"/>
                <a:cs typeface="Arial" pitchFamily="34" charset="0"/>
              </a:rPr>
              <a:t>Χώροι συνάθροισης κοινού</a:t>
            </a:r>
          </a:p>
          <a:p>
            <a:pPr lvl="0"/>
            <a:r>
              <a:rPr lang="el-GR" sz="1600" dirty="0" smtClean="0">
                <a:latin typeface="Arial" pitchFamily="34" charset="0"/>
                <a:cs typeface="Arial" pitchFamily="34" charset="0"/>
              </a:rPr>
              <a:t>Κτίρια κοινωνικής πρόνοιας</a:t>
            </a:r>
          </a:p>
          <a:p>
            <a:pPr lvl="0"/>
            <a:r>
              <a:rPr lang="el-GR" sz="1600" dirty="0" smtClean="0">
                <a:latin typeface="Arial" pitchFamily="34" charset="0"/>
                <a:cs typeface="Arial" pitchFamily="34" charset="0"/>
              </a:rPr>
              <a:t>Εγκαταστάσεις μέσων μαζικής μεταφοράς</a:t>
            </a:r>
          </a:p>
          <a:p>
            <a:pPr lvl="0"/>
            <a:r>
              <a:rPr lang="el-GR" sz="1600" dirty="0" smtClean="0">
                <a:latin typeface="Arial" pitchFamily="34" charset="0"/>
                <a:cs typeface="Arial" pitchFamily="34" charset="0"/>
              </a:rPr>
              <a:t>Οργανωμένες τουριστικές κατασκηνώσεις (</a:t>
            </a:r>
            <a:r>
              <a:rPr lang="en-US" sz="1600" dirty="0" smtClean="0">
                <a:latin typeface="Arial" pitchFamily="34" charset="0"/>
                <a:cs typeface="Arial" pitchFamily="34" charset="0"/>
              </a:rPr>
              <a:t>camping</a:t>
            </a:r>
            <a:r>
              <a:rPr lang="el-GR" sz="1600" dirty="0" smtClean="0">
                <a:latin typeface="Arial" pitchFamily="34" charset="0"/>
                <a:cs typeface="Arial" pitchFamily="34" charset="0"/>
              </a:rPr>
              <a:t>)</a:t>
            </a:r>
          </a:p>
          <a:p>
            <a:pPr lvl="0"/>
            <a:r>
              <a:rPr lang="el-GR" sz="1600" dirty="0" smtClean="0">
                <a:latin typeface="Arial" pitchFamily="34" charset="0"/>
                <a:cs typeface="Arial" pitchFamily="34" charset="0"/>
              </a:rPr>
              <a:t>Αθλητικές εγκαταστάσεις</a:t>
            </a:r>
          </a:p>
          <a:p>
            <a:endParaRPr lang="el-GR" sz="4800" dirty="0"/>
          </a:p>
        </p:txBody>
      </p:sp>
      <p:sp>
        <p:nvSpPr>
          <p:cNvPr id="6" name="Content Placeholder 5"/>
          <p:cNvSpPr>
            <a:spLocks noGrp="1"/>
          </p:cNvSpPr>
          <p:nvPr>
            <p:ph sz="quarter" idx="4"/>
          </p:nvPr>
        </p:nvSpPr>
        <p:spPr>
          <a:xfrm>
            <a:off x="3851921" y="1286430"/>
            <a:ext cx="2304255" cy="4928652"/>
          </a:xfrm>
        </p:spPr>
        <p:txBody>
          <a:bodyPr>
            <a:normAutofit/>
          </a:bodyPr>
          <a:lstStyle/>
          <a:p>
            <a:r>
              <a:rPr lang="el-GR" sz="1600" dirty="0" smtClean="0">
                <a:latin typeface="Arial" pitchFamily="34" charset="0"/>
                <a:cs typeface="Arial" pitchFamily="34" charset="0"/>
              </a:rPr>
              <a:t>Για κύρια τουριστικά καταλύματα, ισχύει κατώτατο όριο κατάτμησης και αρτιότητας 10 στρ., σύμφωνα με το ισχύον Ε.Π.Χ.Σ.Α.Α. Τουρισμού (2013)</a:t>
            </a:r>
          </a:p>
          <a:p>
            <a:endParaRPr lang="el-GR" sz="1200" b="1" u="sng" dirty="0" smtClean="0">
              <a:solidFill>
                <a:srgbClr val="FF0000"/>
              </a:solidFill>
            </a:endParaRPr>
          </a:p>
          <a:p>
            <a:r>
              <a:rPr lang="el-GR" sz="1600" dirty="0" smtClean="0">
                <a:latin typeface="Arial" pitchFamily="34" charset="0"/>
                <a:cs typeface="Arial" pitchFamily="34" charset="0"/>
              </a:rPr>
              <a:t>Κατά τα λοιπά, ισχύει η παρ. 1 του άρθρου 1 του από 24/31-5-1985 Π.Δ. όπως τροποποιήθηκε και ισχύει. </a:t>
            </a:r>
          </a:p>
          <a:p>
            <a:endParaRPr lang="el-GR" sz="1200" b="1" u="sng" dirty="0">
              <a:solidFill>
                <a:srgbClr val="FF0000"/>
              </a:solidFill>
            </a:endParaRPr>
          </a:p>
        </p:txBody>
      </p:sp>
      <p:sp>
        <p:nvSpPr>
          <p:cNvPr id="7" name="Text Placeholder 3"/>
          <p:cNvSpPr txBox="1">
            <a:spLocks/>
          </p:cNvSpPr>
          <p:nvPr/>
        </p:nvSpPr>
        <p:spPr>
          <a:xfrm>
            <a:off x="6622994" y="857232"/>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372200" y="1358438"/>
            <a:ext cx="2304255" cy="38862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Εφαρμόζονται  οι λοιπές διατάξεις της νομοθεσίας που ρυθμίζει την εκτός σχεδίου δόμηση. </a:t>
            </a:r>
            <a:endParaRPr kumimoji="0" lang="el-GR"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656772"/>
          </a:xfrm>
        </p:spPr>
        <p:txBody>
          <a:bodyPr>
            <a:noAutofit/>
          </a:bodyPr>
          <a:lstStyle/>
          <a:p>
            <a:pPr algn="l"/>
            <a:r>
              <a:rPr lang="el-GR" sz="2000" dirty="0" smtClean="0">
                <a:latin typeface="Arial" pitchFamily="34" charset="0"/>
                <a:cs typeface="Arial" pitchFamily="34" charset="0"/>
              </a:rPr>
              <a:t>Περιοχή εγκατάστασης βιομηχανικών – βιοτεχνικών δραστηριοτήτων μέσης και χαμηλής όχλησης και χονδρεμπορίου (Επιχειρηματικό Πάρκο)</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85720" y="1071546"/>
            <a:ext cx="3168352" cy="571504"/>
          </a:xfrm>
        </p:spPr>
        <p:txBody>
          <a:bodyPr/>
          <a:lstStyle/>
          <a:p>
            <a:r>
              <a:rPr lang="el-GR" sz="1300" cap="none" dirty="0" smtClean="0"/>
              <a:t>Επιτρ. Χρήσεις (σύμφωνα με τα άρθρα 5, 6 &amp; 7 του από 3/6-3-1987 Π.Δ.)</a:t>
            </a:r>
            <a:endParaRPr lang="el-GR" sz="1300" dirty="0"/>
          </a:p>
        </p:txBody>
      </p:sp>
      <p:sp>
        <p:nvSpPr>
          <p:cNvPr id="4" name="Text Placeholder 3"/>
          <p:cNvSpPr>
            <a:spLocks noGrp="1"/>
          </p:cNvSpPr>
          <p:nvPr>
            <p:ph type="body" sz="half" idx="3"/>
          </p:nvPr>
        </p:nvSpPr>
        <p:spPr>
          <a:xfrm>
            <a:off x="3929058" y="1071546"/>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0" y="1428736"/>
            <a:ext cx="4214810" cy="5429264"/>
          </a:xfrm>
        </p:spPr>
        <p:txBody>
          <a:bodyPr>
            <a:normAutofit lnSpcReduction="10000"/>
          </a:bodyPr>
          <a:lstStyle/>
          <a:p>
            <a:pPr lvl="0"/>
            <a:endParaRPr lang="el-GR" sz="1500" dirty="0" smtClean="0">
              <a:latin typeface="Arial" pitchFamily="34" charset="0"/>
              <a:cs typeface="Arial" pitchFamily="34" charset="0"/>
            </a:endParaRPr>
          </a:p>
          <a:p>
            <a:pPr lvl="0"/>
            <a:r>
              <a:rPr lang="el-GR" sz="1500" dirty="0" smtClean="0">
                <a:latin typeface="Arial" pitchFamily="34" charset="0"/>
                <a:cs typeface="Arial" pitchFamily="34" charset="0"/>
              </a:rPr>
              <a:t>Βιομηχανικές </a:t>
            </a:r>
            <a:r>
              <a:rPr lang="en-US" sz="1500" dirty="0" smtClean="0">
                <a:latin typeface="Arial" pitchFamily="34" charset="0"/>
                <a:cs typeface="Arial" pitchFamily="34" charset="0"/>
              </a:rPr>
              <a:t>-</a:t>
            </a:r>
            <a:r>
              <a:rPr lang="el-GR" sz="1500" dirty="0" smtClean="0">
                <a:latin typeface="Arial" pitchFamily="34" charset="0"/>
                <a:cs typeface="Arial" pitchFamily="34" charset="0"/>
              </a:rPr>
              <a:t> Βιοτεχνικές εγκαταστάσεις χαμηλής και μέσης όχλησης. </a:t>
            </a:r>
          </a:p>
          <a:p>
            <a:pPr lvl="0"/>
            <a:r>
              <a:rPr lang="el-GR" sz="1500" dirty="0" smtClean="0">
                <a:latin typeface="Arial" pitchFamily="34" charset="0"/>
                <a:cs typeface="Arial" pitchFamily="34" charset="0"/>
              </a:rPr>
              <a:t>Επαγγελματικά εργαστήρια χαμηλής και μέσης όχλησης. </a:t>
            </a:r>
          </a:p>
          <a:p>
            <a:pPr lvl="0"/>
            <a:r>
              <a:rPr lang="el-GR" sz="1500" dirty="0" smtClean="0">
                <a:latin typeface="Arial" pitchFamily="34" charset="0"/>
                <a:cs typeface="Arial" pitchFamily="34" charset="0"/>
              </a:rPr>
              <a:t>Κτίρια, γήπεδα αποθήκευσης. </a:t>
            </a:r>
          </a:p>
          <a:p>
            <a:pPr lvl="0"/>
            <a:r>
              <a:rPr lang="el-GR" sz="1500" dirty="0" smtClean="0">
                <a:latin typeface="Arial" pitchFamily="34" charset="0"/>
                <a:cs typeface="Arial" pitchFamily="34" charset="0"/>
              </a:rPr>
              <a:t>Κτίρια, γήπεδα στάθμευσης. </a:t>
            </a:r>
          </a:p>
          <a:p>
            <a:pPr lvl="0"/>
            <a:r>
              <a:rPr lang="el-GR" sz="1500" dirty="0" smtClean="0">
                <a:latin typeface="Arial" pitchFamily="34" charset="0"/>
                <a:cs typeface="Arial" pitchFamily="34" charset="0"/>
              </a:rPr>
              <a:t>Πρατήρια βενζίνης, υγραερίου. </a:t>
            </a:r>
          </a:p>
          <a:p>
            <a:pPr lvl="0"/>
            <a:r>
              <a:rPr lang="el-GR" sz="1500" dirty="0" smtClean="0">
                <a:latin typeface="Arial" pitchFamily="34" charset="0"/>
                <a:cs typeface="Arial" pitchFamily="34" charset="0"/>
              </a:rPr>
              <a:t>Εγκαταστάσεις εμπορικών εκθέσεων. </a:t>
            </a:r>
          </a:p>
          <a:p>
            <a:pPr lvl="0"/>
            <a:r>
              <a:rPr lang="el-GR" sz="1500" dirty="0" smtClean="0">
                <a:latin typeface="Arial" pitchFamily="34" charset="0"/>
                <a:cs typeface="Arial" pitchFamily="34" charset="0"/>
              </a:rPr>
              <a:t>Συνοδές εγκαταστάσεις των παραπάνω χρήσεων, όπως: γραφεία, εστιατόρια, αναψυκτήρια, χώροι συνάθροισης κοινού, κτίρια κοινωνικής πρόνοιας, εγκαταστάσεις μέσων μαζικής μεταφοράς, αθλητικές εγκαταστάσεις, κατοικία</a:t>
            </a:r>
          </a:p>
          <a:p>
            <a:pPr lvl="0"/>
            <a:r>
              <a:rPr lang="el-GR" sz="1500" dirty="0" smtClean="0">
                <a:latin typeface="Arial" pitchFamily="34" charset="0"/>
                <a:cs typeface="Arial" pitchFamily="34" charset="0"/>
              </a:rPr>
              <a:t>Οι παραπάνω εγκαταστάσεις επιτρέπονται μόνο για το προσωπικό υπό την προϋπόθεση ότι αποτελούν τμήμα των παραπάνω επιτρεπομένων χρήσεων ή εξυπηρετούν τις ανάγκες των εργαζομένων σ’ αυτές. Το ποσοστό επί της συνολικής εκμετάλλευσης, δεν μπορεί να υπερβαίνει το 30%.</a:t>
            </a:r>
          </a:p>
          <a:p>
            <a:endParaRPr lang="el-GR" sz="4800" dirty="0"/>
          </a:p>
        </p:txBody>
      </p:sp>
      <p:sp>
        <p:nvSpPr>
          <p:cNvPr id="6" name="Content Placeholder 5"/>
          <p:cNvSpPr>
            <a:spLocks noGrp="1"/>
          </p:cNvSpPr>
          <p:nvPr>
            <p:ph sz="quarter" idx="4"/>
          </p:nvPr>
        </p:nvSpPr>
        <p:spPr>
          <a:xfrm>
            <a:off x="3857620" y="1428736"/>
            <a:ext cx="2304255" cy="3886200"/>
          </a:xfrm>
        </p:spPr>
        <p:txBody>
          <a:bodyPr>
            <a:normAutofit/>
          </a:bodyPr>
          <a:lstStyle/>
          <a:p>
            <a:r>
              <a:rPr lang="el-GR" sz="1600" dirty="0" smtClean="0">
                <a:latin typeface="Arial" pitchFamily="34" charset="0"/>
                <a:cs typeface="Arial" pitchFamily="34" charset="0"/>
              </a:rPr>
              <a:t>Για το κατώτατο όριο κατάτμησης και αρτιότητας ισχύει η παρ. 1 του άρθρου 1 του από 24/31-5-1985 Π.Δ. όπως τροποποιήθηκε και ισχύει.</a:t>
            </a:r>
          </a:p>
          <a:p>
            <a:endParaRPr lang="el-GR" sz="1200" b="1" u="sng" dirty="0" smtClean="0">
              <a:solidFill>
                <a:srgbClr val="FF0000"/>
              </a:solidFill>
            </a:endParaRPr>
          </a:p>
          <a:p>
            <a:endParaRPr lang="el-GR" sz="1200" b="1" u="sng" dirty="0">
              <a:solidFill>
                <a:srgbClr val="FF0000"/>
              </a:solidFill>
            </a:endParaRPr>
          </a:p>
        </p:txBody>
      </p:sp>
      <p:sp>
        <p:nvSpPr>
          <p:cNvPr id="7" name="Text Placeholder 3"/>
          <p:cNvSpPr txBox="1">
            <a:spLocks/>
          </p:cNvSpPr>
          <p:nvPr/>
        </p:nvSpPr>
        <p:spPr>
          <a:xfrm>
            <a:off x="6572264" y="1071546"/>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286512" y="1428736"/>
            <a:ext cx="2714644" cy="38862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Δημιουργία Επιχειρηματικού Πάρκου Ενδιάμεσου Βαθμού Οργάνωσης (Ε.Π.Ε.Β.Ο.), σύμφωνα με τον Ν. 3982/2011</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Κατά τα λοιπά, εφαρμόζονται λοιπές διατάξεις της νομοθεσίας που ρυθμίζει την εκτός σχεδίου δόμηση.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1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1767</TotalTime>
  <Words>5381</Words>
  <Application>Microsoft Office PowerPoint</Application>
  <PresentationFormat>On-screen Show (4:3)</PresentationFormat>
  <Paragraphs>769</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Urban</vt:lpstr>
      <vt:lpstr>Σ.Χ.Ο.Ο.Α.Π. Δ.Ε. Ευεργέτουλα Β1 Στάδιο: Πρόταση</vt:lpstr>
      <vt:lpstr>Βασικοί στόχοι  της μελέτης</vt:lpstr>
      <vt:lpstr>Π.Ε.Π. 1: Δάση, δασικές και αναδασωτέες εκτάσεις</vt:lpstr>
      <vt:lpstr>Π.Ε.Π. 2: Χώροι αρχαιολογικού – ιστορικού ενδιαφέροντος</vt:lpstr>
      <vt:lpstr>Π.Ε.Π. 3: Προστασίας ποταμών, υδατορεμάτων κ.λπ.</vt:lpstr>
      <vt:lpstr>Π.Ε.Π. 4: Περιοχή προστασίας υγροτόπων </vt:lpstr>
      <vt:lpstr>Π.Ε.Π.Δ 1: Προστασίας τοπίου ιδιαίτερης αισθητικής και συμβολικής αξίας περιοχής Ασωμάτου</vt:lpstr>
      <vt:lpstr>Περιοχή Τουρισμού – Αναψυχής </vt:lpstr>
      <vt:lpstr>Περιοχή εγκατάστασης βιομηχανικών – βιοτεχνικών δραστηριοτήτων μέσης και χαμηλής όχλησης και χονδρεμπορίου (Επιχειρηματικό Πάρκο)</vt:lpstr>
      <vt:lpstr>Γεωργική γη (1)</vt:lpstr>
      <vt:lpstr>Γεωργική γη (2)</vt:lpstr>
      <vt:lpstr>Βασικά έργα και δίκτυα υποδομής </vt:lpstr>
      <vt:lpstr>Παρεμβάσεις προστασίας και ανάδειξης φυσικού και πολιτιστικού περιβάλλοντος</vt:lpstr>
      <vt:lpstr>Παρεμβάσεις ανάπτυξης της γεωργίας και της κτηνοτροφίας</vt:lpstr>
      <vt:lpstr>Χωρητικότητες οικισμών με βάση τα πολεοδομικά σταθερότυπα (ΦΕΚ 285/Δ/5-3-2004)</vt:lpstr>
      <vt:lpstr>Προτάσεις οικιστικής αναβάθμισης</vt:lpstr>
      <vt:lpstr>Συκούντα</vt:lpstr>
      <vt:lpstr>Ίππειος</vt:lpstr>
      <vt:lpstr>Κεραμειά</vt:lpstr>
      <vt:lpstr>Λάμπου Μύλοι</vt:lpstr>
      <vt:lpstr>Κάτω Τρίτος</vt:lpstr>
      <vt:lpstr>Μυχού</vt:lpstr>
      <vt:lpstr>Πηγαδάκια</vt:lpstr>
      <vt:lpstr>Ασώματος</vt:lpstr>
      <vt:lpstr>Χρήσεις γης εντός των οικισμών</vt:lpstr>
      <vt:lpstr>Πολεοδομικός εξοπλισμός οικισμών</vt:lpstr>
      <vt:lpstr>PowerPoint Presentation</vt:lpstr>
      <vt:lpstr>ΕΥΧΑΡΙΣΤΟΥΜΕ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Σ.Χ.Ο.Ο.Α.Π. Δ.Ε. Ευεργέτουλα Β1 Στάδιο: Πρόταση</dc:title>
  <dc:creator>ΜΑΝΟΣ</dc:creator>
  <cp:lastModifiedBy>user</cp:lastModifiedBy>
  <cp:revision>277</cp:revision>
  <dcterms:created xsi:type="dcterms:W3CDTF">2014-03-02T11:13:35Z</dcterms:created>
  <dcterms:modified xsi:type="dcterms:W3CDTF">2014-03-10T13:58:08Z</dcterms:modified>
</cp:coreProperties>
</file>